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6AB41-3ECD-4456-B49F-26C9BEC44C75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DD63F-D225-4D12-AB76-11B66E28B0B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701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DD63F-D225-4D12-AB76-11B66E28B0B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9545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1" dirty="0" smtClean="0">
                <a:effectLst/>
                <a:ea typeface="Calibri"/>
                <a:cs typeface="Times New Roman"/>
              </a:rPr>
              <a:t>Gminnymi Ośrodkami Pomocy Społecznej właściwymi ze względu na miejsce zamieszkania. </a:t>
            </a:r>
            <a:endParaRPr lang="pl-PL" sz="1200" b="1" dirty="0" smtClean="0">
              <a:ea typeface="Calibri"/>
              <a:cs typeface="Times New Roman"/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DD63F-D225-4D12-AB76-11B66E28B0BA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8481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7DD63F-D225-4D12-AB76-11B66E28B0BA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4860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4B7D-48C8-4EAA-A3E3-5F0EE12C20EE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CB1B-D521-4CB5-901E-663A79BA6E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79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4B7D-48C8-4EAA-A3E3-5F0EE12C20EE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CB1B-D521-4CB5-901E-663A79BA6E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12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4B7D-48C8-4EAA-A3E3-5F0EE12C20EE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CB1B-D521-4CB5-901E-663A79BA6E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296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4B7D-48C8-4EAA-A3E3-5F0EE12C20EE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CB1B-D521-4CB5-901E-663A79BA6E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93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4B7D-48C8-4EAA-A3E3-5F0EE12C20EE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CB1B-D521-4CB5-901E-663A79BA6E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30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4B7D-48C8-4EAA-A3E3-5F0EE12C20EE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CB1B-D521-4CB5-901E-663A79BA6E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4B7D-48C8-4EAA-A3E3-5F0EE12C20EE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CB1B-D521-4CB5-901E-663A79BA6E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34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4B7D-48C8-4EAA-A3E3-5F0EE12C20EE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CB1B-D521-4CB5-901E-663A79BA6E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228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4B7D-48C8-4EAA-A3E3-5F0EE12C20EE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CB1B-D521-4CB5-901E-663A79BA6E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98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4B7D-48C8-4EAA-A3E3-5F0EE12C20EE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CB1B-D521-4CB5-901E-663A79BA6E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516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F4B7D-48C8-4EAA-A3E3-5F0EE12C20EE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3CB1B-D521-4CB5-901E-663A79BA6E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75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F4B7D-48C8-4EAA-A3E3-5F0EE12C20EE}" type="datetimeFigureOut">
              <a:rPr lang="pl-PL" smtClean="0"/>
              <a:t>03.12.2021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CB1B-D521-4CB5-901E-663A79BA6E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658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ow.pfron.org.pl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doortodoor@powiatleczynski.pl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472678" y="1844824"/>
            <a:ext cx="8229600" cy="4525963"/>
          </a:xfr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sz="1200" b="1" dirty="0" smtClean="0"/>
              <a:t>Międzynarodowy Dzień Osób Niepełnosprawnych </a:t>
            </a:r>
            <a:r>
              <a:rPr lang="pl-PL" sz="1200" dirty="0" smtClean="0"/>
              <a:t>to  święto ustanowione przez Zgromadzenie Ogólne ONZ w 1992 roku 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200" dirty="0" smtClean="0"/>
              <a:t>    Celem jego obchodów jest przybliżenie społeczeństwu problemów osób z niepełnosprawnościami, u których występują ograniczenia w prawidłowym funkcjonowaniu spowodowane obniżeniem sprawności fizycznej lub psychicznej, albo nieprawidłowości w budowie i funkcjonowaniu organizmu,  oraz pomoc we włączeniu tej grupy w życie społeczne.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200" dirty="0"/>
              <a:t> </a:t>
            </a:r>
            <a:r>
              <a:rPr lang="pl-PL" sz="1200" dirty="0" smtClean="0"/>
              <a:t>   Obchody Dnia </a:t>
            </a:r>
            <a:r>
              <a:rPr lang="pl-PL" sz="1200" dirty="0" smtClean="0">
                <a:solidFill>
                  <a:prstClr val="black"/>
                </a:solidFill>
              </a:rPr>
              <a:t>Osób z </a:t>
            </a:r>
            <a:r>
              <a:rPr lang="pl-PL" sz="1200" dirty="0">
                <a:solidFill>
                  <a:prstClr val="black"/>
                </a:solidFill>
              </a:rPr>
              <a:t>Niepełnosprawnościami</a:t>
            </a:r>
            <a:r>
              <a:rPr lang="pl-PL" sz="1200" dirty="0" smtClean="0"/>
              <a:t> są również okazją do debaty o sytuacji osób niepełnosprawnych, problemach wynikających z niedostosowania przestrzeni publicznej do ich potrzeb oraz zwiększenia świadomości społecznej na temat korzyści płynących z szeroko rozumianej integracji tej grupy i włączenia jej we wszystkie aspekty życia społecznego.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200" dirty="0"/>
              <a:t> </a:t>
            </a:r>
            <a:r>
              <a:rPr lang="pl-PL" sz="1200" dirty="0" smtClean="0"/>
              <a:t>    Osoby niepełnosprawne oraz ich opiekunowie borykają się z wieloma problemami. Są to bez wątpienia problemy zdrowotne – leżące u podstaw uznania za osobę niepełnosprawną, ale również  inne – wynikające z ograniczeń funkcjonalnych ,                           które w konfrontacji z istniejącymi barierami , często uniemożliwiają osobie realizację podstawowych potrzeb i uczestnictwo          w </a:t>
            </a:r>
            <a:r>
              <a:rPr lang="pl-PL" sz="1200" dirty="0"/>
              <a:t>ż</a:t>
            </a:r>
            <a:r>
              <a:rPr lang="pl-PL" sz="1200" dirty="0" smtClean="0"/>
              <a:t>yciu społecznym, a czasem nawet opuszczenie własnego mieszkania.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200" dirty="0"/>
              <a:t> </a:t>
            </a:r>
            <a:r>
              <a:rPr lang="pl-PL" sz="1200" dirty="0" smtClean="0"/>
              <a:t>   </a:t>
            </a:r>
            <a:r>
              <a:rPr lang="pl-PL" sz="1200" dirty="0"/>
              <a:t>W</a:t>
            </a:r>
            <a:r>
              <a:rPr lang="pl-PL" sz="1200" dirty="0" smtClean="0"/>
              <a:t> ostatnich latach problemy osób niepełnosprawnych i ich opiekunów zostały dostrzeżone i sukcesywnie są rozwiązywane       na gruncie legislacyjnym. Opracowana i przyjęta przez rząd </a:t>
            </a:r>
            <a:r>
              <a:rPr lang="pl-PL" sz="1200" b="1" dirty="0" smtClean="0"/>
              <a:t>Strategia na rzecz Osób z Niepełnosprawnościami 2021-2030 </a:t>
            </a:r>
            <a:r>
              <a:rPr lang="pl-PL" sz="1200" dirty="0" smtClean="0"/>
              <a:t>zakłada wzmożone działania w wielu obszarach życia osób niepełnosprawnych, umożliwiające  ich włączenie społeczne i zawodowe.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sz="1200" dirty="0" smtClean="0"/>
              <a:t> </a:t>
            </a:r>
          </a:p>
          <a:p>
            <a:pPr marL="0" indent="0">
              <a:lnSpc>
                <a:spcPct val="160000"/>
              </a:lnSpc>
              <a:buNone/>
            </a:pPr>
            <a:endParaRPr lang="pl-PL" sz="12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298" y="260648"/>
            <a:ext cx="3240360" cy="1314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674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2627784" y="274638"/>
            <a:ext cx="1800200" cy="1143000"/>
          </a:xfrm>
        </p:spPr>
        <p:txBody>
          <a:bodyPr>
            <a:normAutofit/>
          </a:bodyPr>
          <a:lstStyle/>
          <a:p>
            <a:r>
              <a:rPr lang="pl-PL" sz="1000" dirty="0" smtClean="0"/>
              <a:t>….</a:t>
            </a:r>
            <a:endParaRPr lang="pl-PL" sz="1000" dirty="0"/>
          </a:p>
        </p:txBody>
      </p:sp>
      <p:sp>
        <p:nvSpPr>
          <p:cNvPr id="5" name="Prostokąt 4"/>
          <p:cNvSpPr/>
          <p:nvPr/>
        </p:nvSpPr>
        <p:spPr>
          <a:xfrm>
            <a:off x="467544" y="1988840"/>
            <a:ext cx="8208912" cy="4653582"/>
          </a:xfrm>
          <a:prstGeom prst="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1200" dirty="0">
                <a:solidFill>
                  <a:prstClr val="black"/>
                </a:solidFill>
              </a:rPr>
              <a:t>Należą do nich działania zapewniające: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1200" dirty="0">
                <a:solidFill>
                  <a:prstClr val="black"/>
                </a:solidFill>
              </a:rPr>
              <a:t>1</a:t>
            </a:r>
            <a:r>
              <a:rPr lang="pl-PL" sz="1200" b="1" dirty="0">
                <a:solidFill>
                  <a:prstClr val="black"/>
                </a:solidFill>
              </a:rPr>
              <a:t>. Niezależne </a:t>
            </a:r>
            <a:r>
              <a:rPr lang="pl-PL" sz="1200" b="1" dirty="0" smtClean="0">
                <a:solidFill>
                  <a:prstClr val="black"/>
                </a:solidFill>
              </a:rPr>
              <a:t>życie</a:t>
            </a:r>
            <a:r>
              <a:rPr lang="pl-PL" sz="1200" dirty="0">
                <a:solidFill>
                  <a:prstClr val="black"/>
                </a:solidFill>
              </a:rPr>
              <a:t>;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1200" dirty="0">
                <a:solidFill>
                  <a:prstClr val="black"/>
                </a:solidFill>
              </a:rPr>
              <a:t>2</a:t>
            </a:r>
            <a:r>
              <a:rPr lang="pl-PL" sz="1200" b="1" dirty="0">
                <a:solidFill>
                  <a:prstClr val="black"/>
                </a:solidFill>
              </a:rPr>
              <a:t>. Dostępność </a:t>
            </a:r>
            <a:r>
              <a:rPr lang="pl-PL" sz="1200" b="1" dirty="0" smtClean="0">
                <a:solidFill>
                  <a:prstClr val="black"/>
                </a:solidFill>
              </a:rPr>
              <a:t>;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1200" dirty="0" smtClean="0">
                <a:solidFill>
                  <a:prstClr val="black"/>
                </a:solidFill>
              </a:rPr>
              <a:t>3</a:t>
            </a:r>
            <a:r>
              <a:rPr lang="pl-PL" sz="1200" b="1" dirty="0">
                <a:solidFill>
                  <a:prstClr val="black"/>
                </a:solidFill>
              </a:rPr>
              <a:t>. </a:t>
            </a:r>
            <a:r>
              <a:rPr lang="pl-PL" sz="1200" b="1" dirty="0" smtClean="0">
                <a:solidFill>
                  <a:prstClr val="black"/>
                </a:solidFill>
              </a:rPr>
              <a:t>Edukację;</a:t>
            </a:r>
            <a:endParaRPr lang="pl-PL" sz="12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1200" dirty="0" smtClean="0">
                <a:solidFill>
                  <a:prstClr val="black"/>
                </a:solidFill>
              </a:rPr>
              <a:t>4</a:t>
            </a:r>
            <a:r>
              <a:rPr lang="pl-PL" sz="1200" b="1" dirty="0" smtClean="0">
                <a:solidFill>
                  <a:prstClr val="black"/>
                </a:solidFill>
              </a:rPr>
              <a:t>. Pracę ;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1200" dirty="0" smtClean="0">
                <a:effectLst/>
              </a:rPr>
              <a:t>5</a:t>
            </a:r>
            <a:r>
              <a:rPr lang="pl-PL" sz="1200" dirty="0" smtClean="0">
                <a:solidFill>
                  <a:prstClr val="black"/>
                </a:solidFill>
              </a:rPr>
              <a:t>. </a:t>
            </a:r>
            <a:r>
              <a:rPr lang="pl-PL" sz="1200" b="1" dirty="0">
                <a:solidFill>
                  <a:prstClr val="black"/>
                </a:solidFill>
              </a:rPr>
              <a:t>Warunki życia i </a:t>
            </a:r>
            <a:r>
              <a:rPr lang="pl-PL" sz="1200" b="1" dirty="0" smtClean="0">
                <a:solidFill>
                  <a:prstClr val="black"/>
                </a:solidFill>
              </a:rPr>
              <a:t>ochronę socjalną; 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1200" dirty="0" smtClean="0">
                <a:solidFill>
                  <a:prstClr val="black"/>
                </a:solidFill>
              </a:rPr>
              <a:t> </a:t>
            </a:r>
            <a:r>
              <a:rPr lang="pl-PL" sz="1200" dirty="0">
                <a:solidFill>
                  <a:prstClr val="black"/>
                </a:solidFill>
              </a:rPr>
              <a:t>6. </a:t>
            </a:r>
            <a:r>
              <a:rPr lang="pl-PL" sz="1200" b="1" dirty="0" smtClean="0">
                <a:solidFill>
                  <a:prstClr val="black"/>
                </a:solidFill>
              </a:rPr>
              <a:t>Ochronę zdrowia;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1200" dirty="0" smtClean="0">
                <a:solidFill>
                  <a:prstClr val="black"/>
                </a:solidFill>
              </a:rPr>
              <a:t> </a:t>
            </a:r>
            <a:r>
              <a:rPr lang="pl-PL" sz="1200" dirty="0">
                <a:solidFill>
                  <a:prstClr val="black"/>
                </a:solidFill>
              </a:rPr>
              <a:t>7. </a:t>
            </a:r>
            <a:r>
              <a:rPr lang="pl-PL" sz="1200" b="1" dirty="0">
                <a:solidFill>
                  <a:prstClr val="black"/>
                </a:solidFill>
              </a:rPr>
              <a:t>Budowanie świadomości </a:t>
            </a:r>
            <a:r>
              <a:rPr lang="pl-PL" sz="1200" b="1" dirty="0" smtClean="0">
                <a:solidFill>
                  <a:prstClr val="black"/>
                </a:solidFill>
              </a:rPr>
              <a:t>;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1200" dirty="0" smtClean="0">
                <a:solidFill>
                  <a:prstClr val="black"/>
                </a:solidFill>
              </a:rPr>
              <a:t>8</a:t>
            </a:r>
            <a:r>
              <a:rPr lang="pl-PL" sz="1200" b="1" dirty="0">
                <a:solidFill>
                  <a:prstClr val="black"/>
                </a:solidFill>
              </a:rPr>
              <a:t>. </a:t>
            </a:r>
            <a:r>
              <a:rPr lang="pl-PL" sz="1200" b="1" dirty="0" smtClean="0">
                <a:solidFill>
                  <a:prstClr val="black"/>
                </a:solidFill>
              </a:rPr>
              <a:t>Koordynację .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1200" b="1" i="1" u="sng" dirty="0" smtClean="0">
                <a:solidFill>
                  <a:prstClr val="black"/>
                </a:solidFill>
              </a:rPr>
              <a:t>Pozytywną </a:t>
            </a:r>
            <a:r>
              <a:rPr lang="pl-PL" sz="1200" b="1" i="1" u="sng" dirty="0">
                <a:solidFill>
                  <a:prstClr val="black"/>
                </a:solidFill>
              </a:rPr>
              <a:t>konsekwencją przyjętej „polityki włączenia” jest rozwój form pomocy świadczonej przez instytucje publiczne            w stosunku do osób niepełnosprawnych i ich opiekunów.  Poniżej </a:t>
            </a:r>
            <a:r>
              <a:rPr lang="pl-PL" sz="1200" b="1" i="1" u="sng" dirty="0" smtClean="0">
                <a:solidFill>
                  <a:prstClr val="black"/>
                </a:solidFill>
              </a:rPr>
              <a:t>przedstawione zostaną formy </a:t>
            </a:r>
            <a:r>
              <a:rPr lang="pl-PL" sz="1200" b="1" i="1" u="sng" dirty="0">
                <a:solidFill>
                  <a:prstClr val="black"/>
                </a:solidFill>
              </a:rPr>
              <a:t>pomocy osobom niepełnosprawnym realizowane na terenie powiatu Łęczyńskiego.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1200" dirty="0" smtClean="0">
                <a:solidFill>
                  <a:prstClr val="black"/>
                </a:solidFill>
              </a:rPr>
              <a:t>1</a:t>
            </a:r>
            <a:r>
              <a:rPr lang="pl-PL" sz="1200" dirty="0">
                <a:solidFill>
                  <a:prstClr val="black"/>
                </a:solidFill>
              </a:rPr>
              <a:t>. Zadania z zakresu rehabilitacji społecznej i zawodowej realizowane przez </a:t>
            </a:r>
            <a:r>
              <a:rPr lang="pl-PL" sz="1200" b="1" i="1" dirty="0">
                <a:solidFill>
                  <a:prstClr val="black"/>
                </a:solidFill>
              </a:rPr>
              <a:t>Powiatowe Centrum Pomocy Rodzinie w Łęcznej</a:t>
            </a:r>
            <a:r>
              <a:rPr lang="pl-PL" sz="12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50000"/>
              </a:lnSpc>
              <a:spcBef>
                <a:spcPct val="20000"/>
              </a:spcBef>
            </a:pPr>
            <a:r>
              <a:rPr lang="pl-PL" sz="1200" dirty="0">
                <a:solidFill>
                  <a:prstClr val="black"/>
                </a:solidFill>
              </a:rPr>
              <a:t> - likwidacja barier architektonicznych, technicznych i w komunikowaniu się – pomoc realizowana w formie dofinansowań ze środków PFRON,</a:t>
            </a:r>
            <a:r>
              <a:rPr lang="pl-PL" sz="1200" b="1" dirty="0" smtClean="0">
                <a:solidFill>
                  <a:prstClr val="black"/>
                </a:solidFill>
              </a:rPr>
              <a:t> </a:t>
            </a:r>
            <a:endParaRPr lang="pl-PL" sz="1200" dirty="0">
              <a:solidFill>
                <a:prstClr val="black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298" y="316583"/>
            <a:ext cx="3240360" cy="1314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57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95536" y="1700808"/>
            <a:ext cx="8280920" cy="5078313"/>
          </a:xfrm>
          <a:prstGeom prst="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pl-PL" sz="1200" dirty="0"/>
              <a:t>d</a:t>
            </a:r>
            <a:r>
              <a:rPr lang="pl-PL" sz="1200" dirty="0" smtClean="0">
                <a:effectLst/>
              </a:rPr>
              <a:t>ofinansowanie zakupu przedmiotów ortopedycznych i środków pomocniczych – pomoc </a:t>
            </a:r>
          </a:p>
          <a:p>
            <a:pPr>
              <a:lnSpc>
                <a:spcPct val="150000"/>
              </a:lnSpc>
            </a:pPr>
            <a:r>
              <a:rPr lang="pl-PL" sz="1200" dirty="0" smtClean="0">
                <a:effectLst/>
              </a:rPr>
              <a:t>realizowana w formie dofinansowania ze środków PFRON,</a:t>
            </a:r>
          </a:p>
          <a:p>
            <a:pPr marL="171450" lvl="0" indent="-171450">
              <a:lnSpc>
                <a:spcPct val="150000"/>
              </a:lnSpc>
              <a:buFontTx/>
              <a:buChar char="-"/>
            </a:pPr>
            <a:r>
              <a:rPr lang="pl-PL" sz="1200" dirty="0" smtClean="0">
                <a:solidFill>
                  <a:prstClr val="black"/>
                </a:solidFill>
              </a:rPr>
              <a:t>dofinansowanie </a:t>
            </a:r>
            <a:r>
              <a:rPr lang="pl-PL" sz="1200" dirty="0">
                <a:solidFill>
                  <a:prstClr val="black"/>
                </a:solidFill>
              </a:rPr>
              <a:t>zakupu </a:t>
            </a:r>
            <a:r>
              <a:rPr lang="pl-PL" sz="1200" dirty="0" smtClean="0">
                <a:solidFill>
                  <a:prstClr val="black"/>
                </a:solidFill>
              </a:rPr>
              <a:t>s</a:t>
            </a:r>
            <a:r>
              <a:rPr lang="pl-PL" sz="1200" dirty="0" smtClean="0">
                <a:effectLst/>
              </a:rPr>
              <a:t>przętu rehabilitacyjnego - </a:t>
            </a:r>
            <a:r>
              <a:rPr lang="pl-PL" sz="1200" dirty="0">
                <a:solidFill>
                  <a:prstClr val="black"/>
                </a:solidFill>
              </a:rPr>
              <a:t>pomoc realizowana w formie dofinansowania </a:t>
            </a:r>
            <a:endParaRPr lang="pl-PL" sz="1200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pl-PL" sz="1200" dirty="0" smtClean="0">
                <a:solidFill>
                  <a:prstClr val="black"/>
                </a:solidFill>
              </a:rPr>
              <a:t>ze </a:t>
            </a:r>
            <a:r>
              <a:rPr lang="pl-PL" sz="1200" dirty="0">
                <a:solidFill>
                  <a:prstClr val="black"/>
                </a:solidFill>
              </a:rPr>
              <a:t>środków PFRON</a:t>
            </a:r>
            <a:r>
              <a:rPr lang="pl-PL" sz="1200" dirty="0" smtClean="0">
                <a:solidFill>
                  <a:prstClr val="black"/>
                </a:solidFill>
              </a:rPr>
              <a:t>,</a:t>
            </a:r>
          </a:p>
          <a:p>
            <a:pPr marL="171450" lvl="0" indent="-171450">
              <a:lnSpc>
                <a:spcPct val="150000"/>
              </a:lnSpc>
              <a:buFontTx/>
              <a:buChar char="-"/>
            </a:pPr>
            <a:r>
              <a:rPr lang="pl-PL" sz="1200" dirty="0">
                <a:solidFill>
                  <a:prstClr val="black"/>
                </a:solidFill>
              </a:rPr>
              <a:t>d</a:t>
            </a:r>
            <a:r>
              <a:rPr lang="pl-PL" sz="1200" dirty="0" smtClean="0">
                <a:solidFill>
                  <a:prstClr val="black"/>
                </a:solidFill>
              </a:rPr>
              <a:t>ofinansowanie </a:t>
            </a:r>
            <a:r>
              <a:rPr lang="pl-PL" sz="1200" dirty="0" smtClean="0">
                <a:effectLst/>
              </a:rPr>
              <a:t>turnusu rehabilitacyjnego - </a:t>
            </a:r>
            <a:r>
              <a:rPr lang="pl-PL" sz="1200" dirty="0">
                <a:solidFill>
                  <a:prstClr val="black"/>
                </a:solidFill>
              </a:rPr>
              <a:t>pomoc realizowana w formie dofinansowania ze </a:t>
            </a:r>
            <a:r>
              <a:rPr lang="pl-PL" sz="1200" dirty="0" smtClean="0">
                <a:solidFill>
                  <a:prstClr val="black"/>
                </a:solidFill>
              </a:rPr>
              <a:t>środków</a:t>
            </a:r>
          </a:p>
          <a:p>
            <a:pPr lvl="0">
              <a:lnSpc>
                <a:spcPct val="150000"/>
              </a:lnSpc>
            </a:pPr>
            <a:r>
              <a:rPr lang="pl-PL" sz="1200" dirty="0" smtClean="0">
                <a:solidFill>
                  <a:prstClr val="black"/>
                </a:solidFill>
              </a:rPr>
              <a:t> PFRON.</a:t>
            </a:r>
            <a:endParaRPr lang="pl-PL" sz="1200" dirty="0">
              <a:solidFill>
                <a:prstClr val="black"/>
              </a:solidFill>
            </a:endParaRPr>
          </a:p>
          <a:p>
            <a:pPr marL="171450" lvl="0" indent="-171450">
              <a:lnSpc>
                <a:spcPct val="150000"/>
              </a:lnSpc>
              <a:buFontTx/>
              <a:buChar char="-"/>
            </a:pPr>
            <a:r>
              <a:rPr lang="pl-PL" sz="1200" b="1" dirty="0" smtClean="0">
                <a:effectLst/>
              </a:rPr>
              <a:t>darmowy System SOW</a:t>
            </a:r>
            <a:r>
              <a:rPr lang="pl-PL" sz="1200" dirty="0" smtClean="0">
                <a:effectLst/>
              </a:rPr>
              <a:t> </a:t>
            </a:r>
            <a:r>
              <a:rPr lang="pl-PL" sz="1200" dirty="0" smtClean="0">
                <a:effectLst/>
                <a:hlinkClick r:id="rId2"/>
              </a:rPr>
              <a:t>(sow.pfron.org.pl)</a:t>
            </a:r>
            <a:r>
              <a:rPr lang="pl-PL" sz="1200" dirty="0" smtClean="0">
                <a:effectLst/>
              </a:rPr>
              <a:t>  - umożliwia złożenie wniosku w formie elektronicznej,                              bez </a:t>
            </a:r>
            <a:r>
              <a:rPr lang="pl-PL" sz="1200" dirty="0" err="1" smtClean="0">
                <a:effectLst/>
              </a:rPr>
              <a:t>bez</a:t>
            </a:r>
            <a:r>
              <a:rPr lang="pl-PL" sz="1200" dirty="0" smtClean="0">
                <a:effectLst/>
              </a:rPr>
              <a:t> wychodzenia z domu</a:t>
            </a:r>
            <a:r>
              <a:rPr lang="pl-PL" sz="1200" dirty="0"/>
              <a:t> </a:t>
            </a:r>
            <a:r>
              <a:rPr lang="pl-PL" sz="1200" dirty="0" smtClean="0"/>
              <a:t>- </a:t>
            </a:r>
            <a:r>
              <a:rPr lang="pl-PL" sz="1200" dirty="0" smtClean="0">
                <a:effectLst/>
              </a:rPr>
              <a:t>również w dzień wolny od pracy. Aby skorzysta</a:t>
            </a:r>
            <a:r>
              <a:rPr lang="pl-PL" sz="1200" dirty="0" smtClean="0"/>
              <a:t>ć </a:t>
            </a:r>
            <a:r>
              <a:rPr lang="pl-PL" sz="1200" dirty="0" smtClean="0">
                <a:effectLst/>
              </a:rPr>
              <a:t>z systemu należy posiadać: </a:t>
            </a:r>
          </a:p>
          <a:p>
            <a:pPr lvl="0">
              <a:lnSpc>
                <a:spcPct val="150000"/>
              </a:lnSpc>
            </a:pPr>
            <a:r>
              <a:rPr lang="pl-PL" sz="1200" dirty="0" smtClean="0">
                <a:effectLst/>
              </a:rPr>
              <a:t>dostęp do Internetu,  konto w Systemie SOW i Profil Zaufany.</a:t>
            </a:r>
            <a:endParaRPr lang="pl-PL" sz="1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endParaRPr lang="pl-PL" sz="1200" dirty="0">
              <a:solidFill>
                <a:srgbClr val="FF0000"/>
              </a:solidFill>
              <a:latin typeface="tahoma"/>
            </a:endParaRPr>
          </a:p>
          <a:p>
            <a:pPr>
              <a:lnSpc>
                <a:spcPct val="150000"/>
              </a:lnSpc>
            </a:pPr>
            <a:r>
              <a:rPr lang="pl-PL" sz="1200" b="1" dirty="0" smtClean="0">
                <a:effectLst/>
              </a:rPr>
              <a:t>Program „Aktywny Samorząd” – w  2021 roku można ubiegać się o niżej wymienione formy </a:t>
            </a:r>
          </a:p>
          <a:p>
            <a:pPr>
              <a:lnSpc>
                <a:spcPct val="150000"/>
              </a:lnSpc>
            </a:pPr>
            <a:r>
              <a:rPr lang="pl-PL" sz="1200" b="1" dirty="0" smtClean="0">
                <a:effectLst/>
              </a:rPr>
              <a:t>wsparcia:</a:t>
            </a:r>
            <a:endParaRPr lang="pl-PL" sz="1200" dirty="0" smtClean="0"/>
          </a:p>
          <a:p>
            <a:pPr>
              <a:lnSpc>
                <a:spcPct val="150000"/>
              </a:lnSpc>
            </a:pPr>
            <a:r>
              <a:rPr lang="pl-PL" sz="1200" b="1" dirty="0" smtClean="0">
                <a:effectLst/>
              </a:rPr>
              <a:t>- pomoc w zakupie i montażu oprzyrządowania do posiadanego samochodu </a:t>
            </a:r>
            <a:r>
              <a:rPr lang="pl-PL" sz="1200" dirty="0" smtClean="0">
                <a:effectLst/>
              </a:rPr>
              <a:t>adresowana do osób:</a:t>
            </a:r>
            <a:endParaRPr lang="pl-PL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 smtClean="0">
                <a:effectLst/>
              </a:rPr>
              <a:t> z orzeczeniem o niepełnosprawności - do 16 roku życia lub osób ze znacznym albo umiarkowanym stopniem niepełnosprawności, z dysfunkcją </a:t>
            </a:r>
            <a:r>
              <a:rPr lang="pl-PL" sz="1200" b="1" dirty="0" smtClean="0">
                <a:effectLst/>
              </a:rPr>
              <a:t>narządu ruchu</a:t>
            </a:r>
            <a:r>
              <a:rPr lang="pl-PL" sz="1200" dirty="0" smtClean="0">
                <a:effectLst/>
              </a:rPr>
              <a:t>;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 smtClean="0">
                <a:effectLst/>
              </a:rPr>
              <a:t>ze znacznym albo umiarkowanym stopniem niepełnosprawności, z dysfunkcją </a:t>
            </a:r>
            <a:r>
              <a:rPr lang="pl-PL" sz="1200" b="1" dirty="0" smtClean="0">
                <a:effectLst/>
              </a:rPr>
              <a:t>narządu słuchu</a:t>
            </a:r>
            <a:r>
              <a:rPr lang="pl-PL" sz="1200" dirty="0" smtClean="0">
                <a:effectLst/>
              </a:rPr>
              <a:t>;</a:t>
            </a:r>
            <a:endParaRPr lang="pl-PL" sz="1200" dirty="0" smtClean="0"/>
          </a:p>
          <a:p>
            <a:pPr>
              <a:lnSpc>
                <a:spcPct val="150000"/>
              </a:lnSpc>
            </a:pPr>
            <a:r>
              <a:rPr lang="pl-PL" sz="1200" dirty="0" smtClean="0"/>
              <a:t> - </a:t>
            </a:r>
            <a:r>
              <a:rPr lang="pl-PL" sz="1200" b="1" dirty="0" smtClean="0"/>
              <a:t>p</a:t>
            </a:r>
            <a:r>
              <a:rPr lang="pl-PL" sz="1200" b="1" dirty="0" smtClean="0">
                <a:effectLst/>
              </a:rPr>
              <a:t>omoc w uzyskaniu prawa jazdy </a:t>
            </a:r>
            <a:r>
              <a:rPr lang="pl-PL" sz="1200" dirty="0" smtClean="0">
                <a:effectLst/>
              </a:rPr>
              <a:t>adresowana do osób:</a:t>
            </a:r>
            <a:endParaRPr lang="pl-PL" sz="1200" dirty="0" smtClean="0"/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 smtClean="0">
                <a:effectLst/>
              </a:rPr>
              <a:t> ze znacznym albo umiarkowanym stopniem niepełnosprawności, z dysfunkcją </a:t>
            </a:r>
            <a:r>
              <a:rPr lang="pl-PL" sz="1200" b="1" dirty="0" smtClean="0">
                <a:effectLst/>
              </a:rPr>
              <a:t>narządu ruchu</a:t>
            </a:r>
            <a:r>
              <a:rPr lang="pl-PL" sz="1200" dirty="0" smtClean="0">
                <a:effectLst/>
              </a:rPr>
              <a:t>;</a:t>
            </a:r>
            <a:endParaRPr lang="pl-PL" sz="1200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616" y="2852936"/>
            <a:ext cx="1456556" cy="1168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836" y="4581128"/>
            <a:ext cx="19050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186" y="1941064"/>
            <a:ext cx="177165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8640"/>
            <a:ext cx="3240360" cy="1314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8807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39552" y="1628800"/>
            <a:ext cx="8136904" cy="5078313"/>
          </a:xfrm>
          <a:prstGeom prst="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prstClr val="black"/>
                </a:solidFill>
              </a:rPr>
              <a:t>ze znacznym albo umiarkowanym stopniem niepełnosprawności, z dysfunkcją </a:t>
            </a:r>
            <a:r>
              <a:rPr lang="pl-PL" sz="1200" b="1" dirty="0">
                <a:solidFill>
                  <a:prstClr val="black"/>
                </a:solidFill>
              </a:rPr>
              <a:t>narządu słuchu</a:t>
            </a:r>
            <a:r>
              <a:rPr lang="pl-PL" sz="1200" dirty="0">
                <a:solidFill>
                  <a:prstClr val="black"/>
                </a:solidFill>
              </a:rPr>
              <a:t>, w stopniu wymagającym korzystania z usług tłumacza języka migowego);</a:t>
            </a:r>
          </a:p>
          <a:p>
            <a:pPr lvl="0">
              <a:lnSpc>
                <a:spcPct val="150000"/>
              </a:lnSpc>
            </a:pPr>
            <a:r>
              <a:rPr lang="pl-PL" sz="1200" dirty="0">
                <a:solidFill>
                  <a:prstClr val="black"/>
                </a:solidFill>
              </a:rPr>
              <a:t> - </a:t>
            </a:r>
            <a:r>
              <a:rPr lang="pl-PL" sz="1200" b="1" dirty="0">
                <a:solidFill>
                  <a:prstClr val="black"/>
                </a:solidFill>
              </a:rPr>
              <a:t>pomoc w zakupie sprzętu elektronicznego lub jego elementów oraz oprogramowania</a:t>
            </a:r>
            <a:r>
              <a:rPr lang="pl-PL" sz="1200" dirty="0">
                <a:solidFill>
                  <a:prstClr val="black"/>
                </a:solidFill>
              </a:rPr>
              <a:t> adresowana do osób: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prstClr val="black"/>
                </a:solidFill>
              </a:rPr>
              <a:t> z orzeczeniem o niepełnosprawności - do 16 roku życia lub do osób ze znacznym stopniem niepełnosprawności, z dysfunkcją </a:t>
            </a:r>
            <a:r>
              <a:rPr lang="pl-PL" sz="1200" b="1" dirty="0">
                <a:solidFill>
                  <a:prstClr val="black"/>
                </a:solidFill>
              </a:rPr>
              <a:t>narządu wzroku lub obu rąk</a:t>
            </a:r>
            <a:r>
              <a:rPr lang="pl-PL" sz="1200" dirty="0">
                <a:solidFill>
                  <a:prstClr val="black"/>
                </a:solidFill>
              </a:rPr>
              <a:t>);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prstClr val="black"/>
                </a:solidFill>
              </a:rPr>
              <a:t>z umiarkowanym stopniem niepełnosprawności, z dysfunkcją </a:t>
            </a:r>
            <a:r>
              <a:rPr lang="pl-PL" sz="1200" b="1" dirty="0">
                <a:solidFill>
                  <a:prstClr val="black"/>
                </a:solidFill>
              </a:rPr>
              <a:t>narządu wzroku</a:t>
            </a:r>
            <a:r>
              <a:rPr lang="pl-PL" sz="1200" dirty="0">
                <a:solidFill>
                  <a:prstClr val="black"/>
                </a:solidFill>
              </a:rPr>
              <a:t>);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dirty="0">
                <a:solidFill>
                  <a:prstClr val="black"/>
                </a:solidFill>
              </a:rPr>
              <a:t>z orzeczeniem o niepełnosprawności do 16 roku życia lub osób ze znacznym albo umiarkowanym stopniem niepełnosprawności, z dysfunkcją </a:t>
            </a:r>
            <a:r>
              <a:rPr lang="pl-PL" sz="1200" b="1" dirty="0">
                <a:solidFill>
                  <a:prstClr val="black"/>
                </a:solidFill>
              </a:rPr>
              <a:t>narządu słuchu</a:t>
            </a:r>
            <a:r>
              <a:rPr lang="pl-PL" sz="1200" dirty="0">
                <a:solidFill>
                  <a:prstClr val="black"/>
                </a:solidFill>
              </a:rPr>
              <a:t> i trudnościami w komunikowaniu się za pomocą mowy);</a:t>
            </a:r>
          </a:p>
          <a:p>
            <a:pPr lvl="0">
              <a:lnSpc>
                <a:spcPct val="150000"/>
              </a:lnSpc>
            </a:pPr>
            <a:r>
              <a:rPr lang="pl-PL" sz="1200" dirty="0">
                <a:solidFill>
                  <a:prstClr val="black"/>
                </a:solidFill>
              </a:rPr>
              <a:t> </a:t>
            </a:r>
            <a:r>
              <a:rPr lang="pl-PL" sz="1200" dirty="0" smtClean="0">
                <a:solidFill>
                  <a:prstClr val="black"/>
                </a:solidFill>
              </a:rPr>
              <a:t>- </a:t>
            </a:r>
            <a:r>
              <a:rPr lang="pl-PL" sz="1200" b="1" dirty="0" smtClean="0">
                <a:solidFill>
                  <a:prstClr val="black"/>
                </a:solidFill>
              </a:rPr>
              <a:t>dofinansowanie </a:t>
            </a:r>
            <a:r>
              <a:rPr lang="pl-PL" sz="1200" b="1" dirty="0">
                <a:solidFill>
                  <a:prstClr val="black"/>
                </a:solidFill>
              </a:rPr>
              <a:t>szkoleń w zakresie obsługi nabytego w ramach programu sprzętu elektronicznego i oprogramowania;</a:t>
            </a:r>
            <a:endParaRPr lang="pl-PL" sz="1200" dirty="0">
              <a:solidFill>
                <a:prstClr val="black"/>
              </a:solidFill>
            </a:endParaRP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b="1" dirty="0" smtClean="0">
                <a:solidFill>
                  <a:prstClr val="black"/>
                </a:solidFill>
              </a:rPr>
              <a:t>pomoc </a:t>
            </a:r>
            <a:r>
              <a:rPr lang="pl-PL" sz="1200" b="1" dirty="0">
                <a:solidFill>
                  <a:prstClr val="black"/>
                </a:solidFill>
              </a:rPr>
              <a:t>w utrzymaniu sprawności technicznej posiadanego sprzętu elektronicznego, zakupionego w ramach programu</a:t>
            </a:r>
            <a:r>
              <a:rPr lang="pl-PL" sz="1200" dirty="0">
                <a:solidFill>
                  <a:prstClr val="black"/>
                </a:solidFill>
              </a:rPr>
              <a:t> (adresowana do osób z orzeczeniem o niepełnosprawności - do 16 roku życia lub osób ze znacznym stopniem niepełnosprawności);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b="1" dirty="0">
                <a:solidFill>
                  <a:prstClr val="black"/>
                </a:solidFill>
              </a:rPr>
              <a:t>pomoc w zakupie wózka inwalidzkiego o napędzie elektrycznym</a:t>
            </a:r>
            <a:r>
              <a:rPr lang="pl-PL" sz="1200" dirty="0">
                <a:solidFill>
                  <a:prstClr val="black"/>
                </a:solidFill>
              </a:rPr>
              <a:t> (adresowana do osób z orzeczeniem o niepełnosprawności - do 16 roku życia lub osób ze znacznym stopniem niepełnosprawności, z dysfunkcją uniemożliwiającą samodzielne poruszanie się za pomocą wózka inwalidzkiego o napędzie ręcznym);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b="1" dirty="0">
                <a:solidFill>
                  <a:prstClr val="black"/>
                </a:solidFill>
              </a:rPr>
              <a:t>pomoc w utrzymaniu sprawności technicznej posiadanego skutera lub wózka inwalidzkiego o napędzie elektrycznym</a:t>
            </a:r>
            <a:r>
              <a:rPr lang="pl-PL" sz="1200" dirty="0">
                <a:solidFill>
                  <a:prstClr val="black"/>
                </a:solidFill>
              </a:rPr>
              <a:t> (adresowana do osób z orzeczeniem o niepełnosprawności - do 16 roku życia lub osób ze znacznym stopniem niepełnosprawności</a:t>
            </a:r>
            <a:r>
              <a:rPr lang="pl-PL" sz="1200" dirty="0" smtClean="0">
                <a:solidFill>
                  <a:prstClr val="black"/>
                </a:solidFill>
              </a:rPr>
              <a:t>);</a:t>
            </a:r>
            <a:endParaRPr lang="pl-PL" sz="1200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88640"/>
            <a:ext cx="3240360" cy="1314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896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539552" y="1556792"/>
            <a:ext cx="8136904" cy="4801314"/>
          </a:xfrm>
          <a:prstGeom prst="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b="1" dirty="0">
                <a:solidFill>
                  <a:prstClr val="black"/>
                </a:solidFill>
              </a:rPr>
              <a:t>pomoc w zakupie protezy kończyny</a:t>
            </a:r>
            <a:r>
              <a:rPr lang="pl-PL" sz="1200" dirty="0">
                <a:solidFill>
                  <a:prstClr val="black"/>
                </a:solidFill>
              </a:rPr>
              <a:t>, w której zastosowano nowoczesne rozwiązania techniczne, tj. protezy co </a:t>
            </a:r>
            <a:r>
              <a:rPr lang="pl-PL" sz="1200" dirty="0"/>
              <a:t>najmniej na III poziomie jakości (adresowana do osób ze stopniem niepełnosprawności);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b="1" dirty="0">
                <a:solidFill>
                  <a:prstClr val="black"/>
                </a:solidFill>
              </a:rPr>
              <a:t>pomoc w utrzymaniu sprawności technicznej posiadanej protezy kończyny</a:t>
            </a:r>
            <a:r>
              <a:rPr lang="pl-PL" sz="1200" dirty="0">
                <a:solidFill>
                  <a:prstClr val="black"/>
                </a:solidFill>
              </a:rPr>
              <a:t>, w której zastosowano nowoczesne rozwiązania techniczne - co najmniej na III poziomie jakości (adresowana do osób ze stopniem niepełnosprawności);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b="1" dirty="0">
                <a:solidFill>
                  <a:prstClr val="black"/>
                </a:solidFill>
              </a:rPr>
              <a:t>pomoc w zakupie skutera inwalidzkiego o napędzie elektrycznym lub oprzyrządowania elektrycznego do wózka ręcznego</a:t>
            </a:r>
            <a:r>
              <a:rPr lang="pl-PL" sz="1200" dirty="0">
                <a:solidFill>
                  <a:prstClr val="black"/>
                </a:solidFill>
              </a:rPr>
              <a:t> (adresowana do osób z orzeczeniem o niepełnosprawności - do 16 roku życia lub osób ze znacznym stopniem niepełnosprawności, z dysfunkcją narządu ruchu powodującą problemy w samodzielnym przemieszczaniu się i posiadających zgodę lekarza specjalisty na użytkowanie przedmiotu dofinansowania);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b="1" dirty="0">
                <a:solidFill>
                  <a:prstClr val="black"/>
                </a:solidFill>
              </a:rPr>
              <a:t>pomoc w utrzymaniu aktywności zawodowej poprzez zapewnienie opieki dla osoby zależnej </a:t>
            </a:r>
            <a:r>
              <a:rPr lang="pl-PL" sz="1200" dirty="0">
                <a:solidFill>
                  <a:prstClr val="black"/>
                </a:solidFill>
              </a:rPr>
              <a:t>(dziecka przebywającego w żłobku lub przedszkolu albo pod inną tego typu opieką, pomoc adresowana do osób ze znacznym lub umiarkowanym stopniem niepełnosprawności, które są przedstawicielem ustawowym lub opiekunem prawnym dziecka).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200" b="1" dirty="0">
                <a:solidFill>
                  <a:prstClr val="black"/>
                </a:solidFill>
              </a:rPr>
              <a:t>pomoc w uzyskaniu wykształcenia na poziomie wyższym </a:t>
            </a:r>
            <a:r>
              <a:rPr lang="pl-PL" sz="1200" dirty="0">
                <a:solidFill>
                  <a:prstClr val="black"/>
                </a:solidFill>
              </a:rPr>
              <a:t>adresowana do osób ze znacznym i umiarkowanym stopniem niepełnosprawności, pobierających naukę w szkole wyższej lub szkole policealnej lub kolegium, a także do osób mających przewód doktorski otwarty poza studiami doktoranckimi</a:t>
            </a:r>
            <a:r>
              <a:rPr lang="pl-PL" sz="1200" dirty="0" smtClean="0">
                <a:solidFill>
                  <a:prstClr val="black"/>
                </a:solidFill>
              </a:rPr>
              <a:t>.</a:t>
            </a:r>
            <a:endParaRPr lang="pl-PL" sz="12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pl-PL" sz="1200" b="1" dirty="0" smtClean="0">
                <a:solidFill>
                  <a:prstClr val="black"/>
                </a:solidFill>
              </a:rPr>
              <a:t>Program „Opieka </a:t>
            </a:r>
            <a:r>
              <a:rPr lang="pl-PL" sz="1200" b="1" dirty="0" err="1">
                <a:solidFill>
                  <a:prstClr val="black"/>
                </a:solidFill>
              </a:rPr>
              <a:t>w</a:t>
            </a:r>
            <a:r>
              <a:rPr lang="pl-PL" sz="1200" b="1" dirty="0" err="1" smtClean="0">
                <a:solidFill>
                  <a:prstClr val="black"/>
                </a:solidFill>
              </a:rPr>
              <a:t>ytchnieniowa</a:t>
            </a:r>
            <a:r>
              <a:rPr lang="pl-PL" sz="1200" b="1" dirty="0" smtClean="0">
                <a:solidFill>
                  <a:prstClr val="black"/>
                </a:solidFill>
              </a:rPr>
              <a:t>”- edycja 2021, finansowany ze środków Funduszu Solidarnościowego </a:t>
            </a:r>
            <a:r>
              <a:rPr lang="pl-PL" sz="1200" dirty="0" smtClean="0">
                <a:solidFill>
                  <a:prstClr val="black"/>
                </a:solidFill>
              </a:rPr>
              <a:t>– działania wspierające kompetencje opiekunów osób niepełnosprawnych poprzez świadczenie im poradnictwa specjalistycznego: psychologicznego, rehabilitacyjnego i dietetycznego.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6632"/>
            <a:ext cx="3240360" cy="1314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280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6624736" cy="1143000"/>
          </a:xfrm>
        </p:spPr>
        <p:txBody>
          <a:bodyPr/>
          <a:lstStyle/>
          <a:p>
            <a:r>
              <a:rPr lang="pl-PL" dirty="0" smtClean="0"/>
              <a:t>z</a:t>
            </a:r>
            <a:endParaRPr lang="pl-P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651" y="3429000"/>
            <a:ext cx="2309813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Prostokąt 2"/>
          <p:cNvSpPr/>
          <p:nvPr/>
        </p:nvSpPr>
        <p:spPr>
          <a:xfrm>
            <a:off x="395536" y="1613991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</p:txBody>
      </p:sp>
      <p:sp>
        <p:nvSpPr>
          <p:cNvPr id="4" name="Prostokąt 3"/>
          <p:cNvSpPr/>
          <p:nvPr/>
        </p:nvSpPr>
        <p:spPr>
          <a:xfrm>
            <a:off x="251521" y="1700808"/>
            <a:ext cx="8496944" cy="4524315"/>
          </a:xfrm>
          <a:prstGeom prst="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l-PL" sz="1200" dirty="0" smtClean="0">
                <a:solidFill>
                  <a:prstClr val="black"/>
                </a:solidFill>
                <a:ea typeface="Calibri"/>
              </a:rPr>
              <a:t>    Szczegółowych informacji o zasadach i procedurach udzielania poszczególnych form pomocy udzielają pracownicy Zespołu ds. Rehabilitacji Społecznej i Zawodowej Powiatowego Centrum pomocy Rodzinie w Łęcznej:</a:t>
            </a:r>
          </a:p>
          <a:p>
            <a:pPr lvl="0">
              <a:lnSpc>
                <a:spcPct val="150000"/>
              </a:lnSpc>
            </a:pPr>
            <a:endParaRPr lang="pl-PL" sz="1200" dirty="0" smtClean="0">
              <a:solidFill>
                <a:prstClr val="black"/>
              </a:solidFill>
              <a:ea typeface="Calibri"/>
            </a:endParaRPr>
          </a:p>
          <a:p>
            <a:pPr>
              <a:lnSpc>
                <a:spcPct val="150000"/>
              </a:lnSpc>
            </a:pPr>
            <a:endParaRPr lang="pl-PL" sz="1200" b="1" dirty="0" smtClean="0"/>
          </a:p>
          <a:p>
            <a:pPr indent="449580">
              <a:lnSpc>
                <a:spcPct val="150000"/>
              </a:lnSpc>
            </a:pPr>
            <a:endParaRPr lang="pl-PL" sz="1200" dirty="0">
              <a:solidFill>
                <a:prstClr val="black"/>
              </a:solidFill>
              <a:ea typeface="Calibri"/>
            </a:endParaRPr>
          </a:p>
          <a:p>
            <a:pPr indent="449580">
              <a:lnSpc>
                <a:spcPct val="150000"/>
              </a:lnSpc>
            </a:pPr>
            <a:endParaRPr lang="pl-PL" sz="1200" dirty="0" smtClean="0">
              <a:solidFill>
                <a:prstClr val="black"/>
              </a:solidFill>
              <a:ea typeface="Calibri"/>
            </a:endParaRPr>
          </a:p>
          <a:p>
            <a:pPr indent="449580">
              <a:lnSpc>
                <a:spcPct val="150000"/>
              </a:lnSpc>
            </a:pPr>
            <a:r>
              <a:rPr lang="pl-PL" sz="1200" b="1" i="1" dirty="0" smtClean="0">
                <a:solidFill>
                  <a:prstClr val="black"/>
                </a:solidFill>
                <a:ea typeface="Calibri"/>
              </a:rPr>
              <a:t>Centrum Opiekuńczo – Mieszkalne w Jaszczowie </a:t>
            </a:r>
            <a:r>
              <a:rPr lang="pl-PL" sz="1200" dirty="0" smtClean="0">
                <a:solidFill>
                  <a:prstClr val="black"/>
                </a:solidFill>
                <a:ea typeface="Calibri"/>
              </a:rPr>
              <a:t>działa od 1 sierpnia 2020 roku.                                                                        </a:t>
            </a:r>
            <a:r>
              <a:rPr lang="pl-PL" sz="1200" dirty="0" smtClean="0">
                <a:effectLst/>
                <a:ea typeface="Calibri"/>
                <a:cs typeface="Times New Roman"/>
              </a:rPr>
              <a:t>Powstało w ramach resortowego projektu „Centra Opiekuńczo – Mieszkalne”,                                                                                                  </a:t>
            </a:r>
            <a:r>
              <a:rPr lang="pl-PL" sz="1200" dirty="0">
                <a:ea typeface="Calibri"/>
                <a:cs typeface="Times New Roman"/>
              </a:rPr>
              <a:t/>
            </a:r>
            <a:br>
              <a:rPr lang="pl-PL" sz="1200" dirty="0">
                <a:ea typeface="Calibri"/>
                <a:cs typeface="Times New Roman"/>
              </a:rPr>
            </a:br>
            <a:r>
              <a:rPr lang="pl-PL" sz="1200" dirty="0" smtClean="0">
                <a:effectLst/>
                <a:ea typeface="Calibri"/>
                <a:cs typeface="Times New Roman"/>
              </a:rPr>
              <a:t>a </a:t>
            </a:r>
            <a:r>
              <a:rPr lang="pl-PL" sz="1200" dirty="0" smtClean="0">
                <a:effectLst/>
                <a:ea typeface="Calibri"/>
                <a:cs typeface="Times New Roman"/>
              </a:rPr>
              <a:t>jego działalność finansowana jest ze środków Solidarnościowego Funduszu Wsparcia Osób                                             Niepełnosprawnych (SFWON). Świadczy usługi opiekuńcze i specjalistyczne usługi opiekuńcze dorosłym osobom niepełnosprawnym    ze znacznym i umiarkowanym stopniem niepełnosprawności realizowane w ramach pobytu dziennego i całodobowego. </a:t>
            </a:r>
            <a:r>
              <a:rPr lang="pl-PL" sz="1200" dirty="0" smtClean="0">
                <a:ea typeface="Calibri"/>
                <a:cs typeface="Times New Roman"/>
              </a:rPr>
              <a:t>Z pomocy Centrum korzysta  łącznie 18 osób.</a:t>
            </a:r>
          </a:p>
          <a:p>
            <a:pPr algn="just">
              <a:lnSpc>
                <a:spcPct val="150000"/>
              </a:lnSpc>
            </a:pPr>
            <a:r>
              <a:rPr lang="pl-PL" sz="1200" dirty="0">
                <a:ea typeface="Calibri"/>
                <a:cs typeface="Times New Roman"/>
              </a:rPr>
              <a:t> </a:t>
            </a:r>
            <a:r>
              <a:rPr lang="pl-PL" sz="1200" dirty="0" smtClean="0">
                <a:ea typeface="Calibri"/>
                <a:cs typeface="Times New Roman"/>
              </a:rPr>
              <a:t>   </a:t>
            </a:r>
            <a:r>
              <a:rPr lang="pl-PL" sz="1200" dirty="0" smtClean="0">
                <a:effectLst/>
                <a:ea typeface="Calibri"/>
                <a:cs typeface="Times New Roman"/>
              </a:rPr>
              <a:t>Osoby zainteresowane formami wsparcia realizowanymi w COM Jaszczów zachęcamy do kontaktu z:</a:t>
            </a:r>
            <a:endParaRPr lang="pl-PL" sz="12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</a:pPr>
            <a:r>
              <a:rPr lang="pl-PL" sz="1200" dirty="0" smtClean="0">
                <a:effectLst/>
                <a:ea typeface="Calibri"/>
                <a:cs typeface="Times New Roman"/>
              </a:rPr>
              <a:t>- </a:t>
            </a:r>
            <a:r>
              <a:rPr lang="pl-PL" sz="1200" b="1" dirty="0" smtClean="0">
                <a:effectLst/>
                <a:ea typeface="Calibri"/>
                <a:cs typeface="Times New Roman"/>
              </a:rPr>
              <a:t>Centrum Opiekuńczo – Mieszkalnym w Jaszczowie – tel. 81 53 15 425,</a:t>
            </a:r>
            <a:endParaRPr lang="pl-PL" sz="1200" b="1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</a:pPr>
            <a:r>
              <a:rPr lang="pl-PL" sz="1200" dirty="0" smtClean="0">
                <a:effectLst/>
                <a:ea typeface="Calibri"/>
                <a:cs typeface="Times New Roman"/>
              </a:rPr>
              <a:t>- </a:t>
            </a:r>
            <a:r>
              <a:rPr lang="pl-PL" sz="1200" b="1" dirty="0" smtClean="0">
                <a:effectLst/>
                <a:ea typeface="Calibri"/>
                <a:cs typeface="Times New Roman"/>
              </a:rPr>
              <a:t>Powiatowym Centrum Pomocy Rodzinie w Łęcznej – tel. 81 53 15 373,</a:t>
            </a:r>
            <a:endParaRPr lang="pl-PL" sz="1200" b="1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</a:pPr>
            <a:r>
              <a:rPr lang="pl-PL" sz="1200" dirty="0" smtClean="0">
                <a:effectLst/>
                <a:ea typeface="Calibri"/>
                <a:cs typeface="Times New Roman"/>
              </a:rPr>
              <a:t>- </a:t>
            </a:r>
            <a:r>
              <a:rPr lang="pl-PL" sz="1200" b="1" dirty="0" smtClean="0">
                <a:effectLst/>
                <a:ea typeface="Calibri"/>
                <a:cs typeface="Times New Roman"/>
              </a:rPr>
              <a:t>Gminnymi Ośrodkami Pomocy Społecznej właściwymi ze względu na miejsce zamieszkania. </a:t>
            </a:r>
            <a:endParaRPr lang="pl-PL" sz="1100" dirty="0" smtClean="0">
              <a:ea typeface="Calibri"/>
              <a:cs typeface="Times New Roman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0055" y="2346832"/>
            <a:ext cx="3554413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17" y="2346833"/>
            <a:ext cx="5157787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20" y="201167"/>
            <a:ext cx="3240360" cy="1314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555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94742" y="1700808"/>
            <a:ext cx="8352928" cy="4985980"/>
          </a:xfrm>
          <a:prstGeom prst="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dirty="0" smtClean="0"/>
              <a:t>    </a:t>
            </a:r>
            <a:r>
              <a:rPr lang="pl-PL" sz="1200" b="1" i="1" dirty="0" smtClean="0"/>
              <a:t>Powiatowy Zakład Aktywności Zawodowej </a:t>
            </a:r>
            <a:r>
              <a:rPr lang="pl-PL" sz="1200" dirty="0" smtClean="0"/>
              <a:t>mieści się w budynku Szpitala Powiatowego przy ulicy </a:t>
            </a:r>
          </a:p>
          <a:p>
            <a:pPr>
              <a:lnSpc>
                <a:spcPct val="150000"/>
              </a:lnSpc>
            </a:pPr>
            <a:r>
              <a:rPr lang="pl-PL" sz="1200" dirty="0" smtClean="0"/>
              <a:t>Krasnystawskiej 52. Zatrudnia 87 osób  - z czego 2/3 stanowią osoby z orzeczeniem o znacznym lub </a:t>
            </a:r>
          </a:p>
          <a:p>
            <a:pPr>
              <a:lnSpc>
                <a:spcPct val="150000"/>
              </a:lnSpc>
            </a:pPr>
            <a:r>
              <a:rPr lang="pl-PL" sz="1200" dirty="0" smtClean="0"/>
              <a:t>umiarkowanym stopniu niepełnosprawności.</a:t>
            </a:r>
          </a:p>
          <a:p>
            <a:pPr>
              <a:lnSpc>
                <a:spcPct val="150000"/>
              </a:lnSpc>
            </a:pPr>
            <a:r>
              <a:rPr lang="pl-PL" sz="1200" dirty="0"/>
              <a:t> </a:t>
            </a:r>
            <a:r>
              <a:rPr lang="pl-PL" sz="1200" dirty="0" smtClean="0"/>
              <a:t>   Podstawowym zadaniem zakładu jest rehabilitacja zawodowa, medyczna i społeczna. Zakład prowadzi </a:t>
            </a:r>
          </a:p>
          <a:p>
            <a:pPr>
              <a:lnSpc>
                <a:spcPct val="150000"/>
              </a:lnSpc>
            </a:pPr>
            <a:r>
              <a:rPr lang="pl-PL" sz="1200" dirty="0" smtClean="0"/>
              <a:t>działalność gastronomiczną. Równolegle z pracą zawodową osób niepełnosprawnych realizowany jest program rehabilitacyjny            z uwzględnieniem indywidualnych potrzeb i predyspozycji pracowników. Jest miejscem, gdzie odnajdują się zawodowo osoby,     które nie miałyby szansy zafunkcjonować na otwartym rynku pracy.</a:t>
            </a:r>
          </a:p>
          <a:p>
            <a:endParaRPr lang="pl-PL" sz="1200" dirty="0" smtClean="0"/>
          </a:p>
          <a:p>
            <a:pPr>
              <a:lnSpc>
                <a:spcPct val="150000"/>
              </a:lnSpc>
            </a:pPr>
            <a:r>
              <a:rPr lang="pl-PL" sz="1200" dirty="0" smtClean="0"/>
              <a:t>    Od 01.06.2021 r. w ramach projektu grantowego pn. </a:t>
            </a:r>
            <a:r>
              <a:rPr lang="pl-PL" sz="1200" b="1" i="1" dirty="0" smtClean="0"/>
              <a:t>„Mobilny bez barier", </a:t>
            </a:r>
            <a:r>
              <a:rPr lang="pl-PL" sz="1200" dirty="0" smtClean="0"/>
              <a:t>na terenie powiatu łęczyńskiego realizowana jest usługa transportu indywidualnego </a:t>
            </a:r>
            <a:r>
              <a:rPr lang="pl-PL" sz="1200" b="1" i="1" dirty="0" smtClean="0"/>
              <a:t>door-to-door </a:t>
            </a:r>
            <a:r>
              <a:rPr lang="pl-PL" sz="1200" dirty="0" smtClean="0"/>
              <a:t>dla osób z potrzebą wsparcia w zakresie mobilności. Uprawnionymi do skorzystania z usługi są mieszkańcy powiatu łęczyńskiego, którzy ukończyli 18 rok życia oraz dodatkowo spełniają co najmniej jeden                         z następujących warunków:</a:t>
            </a:r>
          </a:p>
          <a:p>
            <a:pPr>
              <a:lnSpc>
                <a:spcPct val="150000"/>
              </a:lnSpc>
            </a:pPr>
            <a:r>
              <a:rPr lang="pl-PL" sz="1200" dirty="0" smtClean="0"/>
              <a:t>-   </a:t>
            </a:r>
            <a:r>
              <a:rPr lang="pl-PL" sz="1200" b="1" dirty="0" smtClean="0"/>
              <a:t> mają problemy z poruszaniem się, posiadają stopień niepełnosprawności,  ich stan zdrowia uniemożliwia korzystanie                 z transportu publicznego,  są osobami starszymi, które ukończyły 60 lat,  są wykluczeni mobilnie, a chcą wejść na rynek pracy.</a:t>
            </a:r>
          </a:p>
          <a:p>
            <a:pPr>
              <a:lnSpc>
                <a:spcPct val="150000"/>
              </a:lnSpc>
            </a:pPr>
            <a:r>
              <a:rPr lang="pl-PL" sz="1200" dirty="0">
                <a:solidFill>
                  <a:prstClr val="black"/>
                </a:solidFill>
              </a:rPr>
              <a:t>Usługa transportowa świadczona jest bezpłatnie przez 7 dni w tygodniu w godzinach od 7.00 do 18.00. Zgłoszenia przyjmowane są: pod </a:t>
            </a:r>
            <a:r>
              <a:rPr lang="pl-PL" sz="1200" dirty="0" smtClean="0">
                <a:solidFill>
                  <a:prstClr val="black"/>
                </a:solidFill>
              </a:rPr>
              <a:t>nr. </a:t>
            </a:r>
            <a:r>
              <a:rPr lang="pl-PL" sz="1200" dirty="0">
                <a:solidFill>
                  <a:prstClr val="black"/>
                </a:solidFill>
              </a:rPr>
              <a:t>telefonu </a:t>
            </a:r>
            <a:r>
              <a:rPr lang="pl-PL" sz="1200" b="1" dirty="0">
                <a:solidFill>
                  <a:prstClr val="black"/>
                </a:solidFill>
              </a:rPr>
              <a:t>795 003 827 </a:t>
            </a:r>
            <a:r>
              <a:rPr lang="pl-PL" sz="1200" dirty="0">
                <a:solidFill>
                  <a:prstClr val="black"/>
                </a:solidFill>
              </a:rPr>
              <a:t>lub poprzez wysłanie e-mail na adres: </a:t>
            </a:r>
            <a:r>
              <a:rPr lang="pl-PL" sz="1200" b="1" dirty="0">
                <a:solidFill>
                  <a:prstClr val="black"/>
                </a:solidFill>
                <a:hlinkClick r:id="rId2"/>
              </a:rPr>
              <a:t>doortodoor@powiatleczynski.pl</a:t>
            </a:r>
            <a:r>
              <a:rPr lang="pl-PL" sz="1200" b="1" dirty="0">
                <a:solidFill>
                  <a:prstClr val="black"/>
                </a:solidFill>
              </a:rPr>
              <a:t>.</a:t>
            </a:r>
            <a:r>
              <a:rPr lang="pl-PL" sz="1200" dirty="0">
                <a:solidFill>
                  <a:prstClr val="black"/>
                </a:solidFill>
              </a:rPr>
              <a:t>, za pomocą formularza zgłoszeniowego dostępnego na stronie internetowej Powiatu Łęczyńskiego oraz Łęczyńskiej Spółdzielni Socjalnej „Pod dobrym adresem". </a:t>
            </a:r>
            <a:endParaRPr lang="pl-PL" sz="12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700808"/>
            <a:ext cx="1871414" cy="864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026" y="188640"/>
            <a:ext cx="3240360" cy="1314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1062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1519" y="1700808"/>
            <a:ext cx="8352928" cy="34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dirty="0" smtClean="0">
                <a:solidFill>
                  <a:prstClr val="black"/>
                </a:solidFill>
              </a:rPr>
              <a:t>.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328820" y="1700808"/>
            <a:ext cx="8352928" cy="4893647"/>
          </a:xfrm>
          <a:prstGeom prst="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b="1" dirty="0" smtClean="0"/>
              <a:t>Program </a:t>
            </a:r>
            <a:r>
              <a:rPr lang="pl-PL" sz="1200" b="1" dirty="0"/>
              <a:t>„Asystent osobisty osoby niepełnosprawnej”- edycja </a:t>
            </a:r>
            <a:r>
              <a:rPr lang="pl-PL" sz="1200" b="1" dirty="0" smtClean="0"/>
              <a:t>2021.</a:t>
            </a:r>
          </a:p>
          <a:p>
            <a:pPr>
              <a:lnSpc>
                <a:spcPct val="150000"/>
              </a:lnSpc>
            </a:pPr>
            <a:r>
              <a:rPr lang="pl-PL" sz="1200" dirty="0"/>
              <a:t>Głównym celem Programu jest wprowadzenie usługi asystenta jako formy ogólnodostępnego wsparcia dla: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l-PL" sz="1200" dirty="0"/>
              <a:t> </a:t>
            </a:r>
            <a:r>
              <a:rPr lang="pl-PL" sz="1200" dirty="0" smtClean="0"/>
              <a:t>Dzieci </a:t>
            </a:r>
            <a:r>
              <a:rPr lang="pl-PL" sz="1200" dirty="0"/>
              <a:t>do 16 roku życia z orzeczeniem o niepełnosprawności łącznie ze wskazaniami: konieczności stałej lub długotrwałej opieki lub pomocy innej osoby w związku ze znacznie ograniczoną możliwością samodzielnej egzystencji oraz konieczności stałego współudziału na co dzień opiekuna dziecka w procesie jego leczenia, rehabilitacji i edukacji;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pl-PL" sz="1200" dirty="0"/>
              <a:t> </a:t>
            </a:r>
            <a:r>
              <a:rPr lang="pl-PL" sz="1200" dirty="0" smtClean="0"/>
              <a:t>Osób </a:t>
            </a:r>
            <a:r>
              <a:rPr lang="pl-PL" sz="1200" dirty="0"/>
              <a:t>niepełnosprawnych posiadających orzeczenie o znacznym lub umiarkowanym stopniu niepełnosprawności wydane na podstawie ustawy z dnia 27 sierpnia 1997 r. o rehabilitacji zawodowej i społecznej oraz zatrudnianiu osób niepełnosprawnych albo orzeczenie równoważne do wyżej wymienionego</a:t>
            </a:r>
            <a:r>
              <a:rPr lang="pl-PL" sz="1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pl-PL" sz="1200" dirty="0" smtClean="0"/>
              <a:t>    Wprowadzenie usług asystenckich ma zapewnić osobie z niepełnosprawnością możliwość skorzystania z </a:t>
            </a:r>
            <a:r>
              <a:rPr lang="pl-PL" sz="1200" dirty="0"/>
              <a:t>pomocy </a:t>
            </a:r>
            <a:r>
              <a:rPr lang="pl-PL" sz="1200" dirty="0" smtClean="0"/>
              <a:t>przy </a:t>
            </a:r>
            <a:r>
              <a:rPr lang="pl-PL" sz="1200" dirty="0"/>
              <a:t>wykonywaniu codziennych czynności i funkcjonowaniu w życiu </a:t>
            </a:r>
            <a:r>
              <a:rPr lang="pl-PL" sz="1200" dirty="0" smtClean="0"/>
              <a:t>społecznym;  stymulować osobę niepełnosprawną do </a:t>
            </a:r>
            <a:r>
              <a:rPr lang="pl-PL" sz="1200" dirty="0"/>
              <a:t>podejmowania aktywności i </a:t>
            </a:r>
            <a:r>
              <a:rPr lang="pl-PL" sz="1200" dirty="0" smtClean="0"/>
              <a:t>umożliwić realizowanie prawa </a:t>
            </a:r>
            <a:r>
              <a:rPr lang="pl-PL" sz="1200" dirty="0"/>
              <a:t>do niezależnego </a:t>
            </a:r>
            <a:r>
              <a:rPr lang="pl-PL" sz="1200" dirty="0" smtClean="0"/>
              <a:t>życia oraz przeciwdziałać dyskryminacji i wykluczeniu </a:t>
            </a:r>
            <a:r>
              <a:rPr lang="pl-PL" sz="1200" dirty="0"/>
              <a:t>społecznemu osób </a:t>
            </a:r>
            <a:r>
              <a:rPr lang="pl-PL" sz="1200" dirty="0" smtClean="0"/>
              <a:t>niepełnosprawnych. </a:t>
            </a:r>
          </a:p>
          <a:p>
            <a:pPr>
              <a:lnSpc>
                <a:spcPct val="150000"/>
              </a:lnSpc>
            </a:pPr>
            <a:r>
              <a:rPr lang="pl-PL" sz="1200" dirty="0"/>
              <a:t>Usługi asystenta mogą być realizowane przez 24 godziny na dobę, 7 dni w </a:t>
            </a:r>
            <a:r>
              <a:rPr lang="pl-PL" sz="1200" dirty="0" smtClean="0"/>
              <a:t>tygodniu, jednakże  limit </a:t>
            </a:r>
            <a:r>
              <a:rPr lang="pl-PL" sz="1200" dirty="0"/>
              <a:t>godzin usług asystenta przypadających na 1 uczestnika Programu wynosi nie więcej niż 60 godzin miesięcznie</a:t>
            </a:r>
            <a:r>
              <a:rPr lang="pl-PL" sz="1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pl-PL" sz="1200" b="1" dirty="0"/>
              <a:t> </a:t>
            </a:r>
            <a:r>
              <a:rPr lang="pl-PL" sz="1200" b="1" dirty="0" smtClean="0"/>
              <a:t>    Według danych z przełomu kwietnia i maja 2021 r., z usług 17 asystentów na terenie Powiatu łęczyńskiego skorzystało 35 osób z niepełnosprawnością.</a:t>
            </a:r>
            <a:endParaRPr lang="pl-PL" sz="1200" b="1" dirty="0"/>
          </a:p>
          <a:p>
            <a:endParaRPr lang="pl-PL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104" y="188640"/>
            <a:ext cx="3240360" cy="1314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602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52659" y="1628800"/>
            <a:ext cx="8352928" cy="4801314"/>
          </a:xfrm>
          <a:prstGeom prst="rect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sz="1200" dirty="0">
                <a:solidFill>
                  <a:prstClr val="black"/>
                </a:solidFill>
              </a:rPr>
              <a:t> </a:t>
            </a:r>
            <a:r>
              <a:rPr lang="pl-PL" sz="1200" dirty="0" smtClean="0">
                <a:solidFill>
                  <a:prstClr val="black"/>
                </a:solidFill>
              </a:rPr>
              <a:t>     </a:t>
            </a:r>
            <a:r>
              <a:rPr lang="pl-PL" sz="1200" b="1" i="1" dirty="0" smtClean="0">
                <a:solidFill>
                  <a:prstClr val="black"/>
                </a:solidFill>
              </a:rPr>
              <a:t>Spółdzielnia </a:t>
            </a:r>
            <a:r>
              <a:rPr lang="pl-PL" sz="1200" b="1" i="1" dirty="0">
                <a:solidFill>
                  <a:prstClr val="black"/>
                </a:solidFill>
              </a:rPr>
              <a:t>Socjalna „Pod Dobrym Adresem” </a:t>
            </a:r>
            <a:r>
              <a:rPr lang="pl-PL" sz="1200" dirty="0">
                <a:solidFill>
                  <a:prstClr val="black"/>
                </a:solidFill>
              </a:rPr>
              <a:t>to podmiot ekonomii społecznej oferujący szeroki wachlarz usług porządkowych, ogrodniczych i transportowych. </a:t>
            </a:r>
            <a:r>
              <a:rPr lang="pl-PL" sz="1200" dirty="0" smtClean="0">
                <a:solidFill>
                  <a:prstClr val="black"/>
                </a:solidFill>
              </a:rPr>
              <a:t>Zatrudnia 13 osób z orzeczonym stopniem niepełnosprawności  - od lekkiego po znaczny.</a:t>
            </a:r>
          </a:p>
          <a:p>
            <a:pPr>
              <a:lnSpc>
                <a:spcPct val="150000"/>
              </a:lnSpc>
            </a:pPr>
            <a:r>
              <a:rPr lang="pl-PL" sz="1200" dirty="0" smtClean="0">
                <a:solidFill>
                  <a:prstClr val="black"/>
                </a:solidFill>
              </a:rPr>
              <a:t>Włącza osoby niepełnosprawne w </a:t>
            </a:r>
            <a:r>
              <a:rPr lang="pl-PL" sz="1200" dirty="0">
                <a:solidFill>
                  <a:prstClr val="black"/>
                </a:solidFill>
              </a:rPr>
              <a:t>ż</a:t>
            </a:r>
            <a:r>
              <a:rPr lang="pl-PL" sz="1200" dirty="0" smtClean="0">
                <a:solidFill>
                  <a:prstClr val="black"/>
                </a:solidFill>
              </a:rPr>
              <a:t>ycie społeczne poprzez umożliwienie im osiągnięcia niezależności</a:t>
            </a:r>
            <a:r>
              <a:rPr lang="pl-PL" sz="1200" dirty="0">
                <a:solidFill>
                  <a:prstClr val="black"/>
                </a:solidFill>
              </a:rPr>
              <a:t> </a:t>
            </a:r>
            <a:r>
              <a:rPr lang="pl-PL" sz="1200" dirty="0" smtClean="0">
                <a:solidFill>
                  <a:prstClr val="black"/>
                </a:solidFill>
              </a:rPr>
              <a:t>finansowej, budowanie poczucia własnej sprawczości i użyteczności dla społeczeństwa.</a:t>
            </a:r>
          </a:p>
          <a:p>
            <a:pPr>
              <a:lnSpc>
                <a:spcPct val="150000"/>
              </a:lnSpc>
            </a:pPr>
            <a:r>
              <a:rPr lang="pl-PL" sz="1200" b="1" dirty="0" smtClean="0">
                <a:solidFill>
                  <a:prstClr val="black"/>
                </a:solidFill>
              </a:rPr>
              <a:t>Kontakt:</a:t>
            </a:r>
          </a:p>
          <a:p>
            <a:pPr>
              <a:lnSpc>
                <a:spcPct val="150000"/>
              </a:lnSpc>
            </a:pPr>
            <a:r>
              <a:rPr lang="pl-PL" sz="1200" b="1" i="1" dirty="0" smtClean="0">
                <a:solidFill>
                  <a:prstClr val="black"/>
                </a:solidFill>
              </a:rPr>
              <a:t>Spółdzielnia Socjalna „Pod Dobrym Adresem”</a:t>
            </a:r>
          </a:p>
          <a:p>
            <a:pPr>
              <a:lnSpc>
                <a:spcPct val="150000"/>
              </a:lnSpc>
            </a:pPr>
            <a:r>
              <a:rPr lang="pl-PL" sz="1200" b="1" i="1" dirty="0" smtClean="0">
                <a:solidFill>
                  <a:prstClr val="black"/>
                </a:solidFill>
              </a:rPr>
              <a:t>ul. Staszica 9 (w budynku PCPR Łęczna)</a:t>
            </a:r>
          </a:p>
          <a:p>
            <a:pPr>
              <a:lnSpc>
                <a:spcPct val="150000"/>
              </a:lnSpc>
            </a:pPr>
            <a:r>
              <a:rPr lang="pl-PL" sz="1200" b="1" i="1" dirty="0" smtClean="0">
                <a:solidFill>
                  <a:prstClr val="black"/>
                </a:solidFill>
              </a:rPr>
              <a:t>21 – 010 Łęczna</a:t>
            </a:r>
          </a:p>
          <a:p>
            <a:endParaRPr lang="pl-PL" sz="1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1200" dirty="0" smtClean="0">
                <a:solidFill>
                  <a:prstClr val="black"/>
                </a:solidFill>
              </a:rPr>
              <a:t>     Zachęcamy osoby niepełnosprawne i ich opiekunów do zapoznawania się i korzystania z oferowanych przez poszczególne instytucje form pomocy i wsparcia. Osoby niepełnosprawne mogą prowadzić aktywne i satysfakcjonujące życie, mogą przełamywać stereotypy. </a:t>
            </a:r>
          </a:p>
          <a:p>
            <a:pPr lvl="0">
              <a:lnSpc>
                <a:spcPct val="150000"/>
              </a:lnSpc>
            </a:pPr>
            <a:r>
              <a:rPr lang="pl-PL" sz="1200" dirty="0">
                <a:solidFill>
                  <a:prstClr val="black"/>
                </a:solidFill>
              </a:rPr>
              <a:t> </a:t>
            </a:r>
            <a:r>
              <a:rPr lang="pl-PL" sz="1200" dirty="0" smtClean="0">
                <a:solidFill>
                  <a:prstClr val="black"/>
                </a:solidFill>
              </a:rPr>
              <a:t>   Otoczenie społeczne podejmuje szereg działań mających na </a:t>
            </a:r>
            <a:r>
              <a:rPr lang="pl-PL" sz="1200" smtClean="0">
                <a:solidFill>
                  <a:prstClr val="black"/>
                </a:solidFill>
              </a:rPr>
              <a:t>celu eliminację </a:t>
            </a:r>
            <a:r>
              <a:rPr lang="pl-PL" sz="1200" dirty="0" smtClean="0">
                <a:solidFill>
                  <a:prstClr val="black"/>
                </a:solidFill>
              </a:rPr>
              <a:t>z przestrzeni publicznej ograniczeń </a:t>
            </a:r>
            <a:r>
              <a:rPr lang="pl-PL" sz="1200" dirty="0">
                <a:solidFill>
                  <a:prstClr val="black"/>
                </a:solidFill>
              </a:rPr>
              <a:t>architektonicznych, </a:t>
            </a:r>
            <a:r>
              <a:rPr lang="pl-PL" sz="1200" dirty="0" smtClean="0">
                <a:solidFill>
                  <a:prstClr val="black"/>
                </a:solidFill>
              </a:rPr>
              <a:t> barier w przestrzeni </a:t>
            </a:r>
            <a:r>
              <a:rPr lang="pl-PL" sz="1200" dirty="0">
                <a:solidFill>
                  <a:prstClr val="black"/>
                </a:solidFill>
              </a:rPr>
              <a:t>fonicznej, wizualnej czy wirtualnej lub </a:t>
            </a:r>
            <a:r>
              <a:rPr lang="pl-PL" sz="1200" dirty="0" smtClean="0">
                <a:solidFill>
                  <a:prstClr val="black"/>
                </a:solidFill>
              </a:rPr>
              <a:t>sferze </a:t>
            </a:r>
            <a:r>
              <a:rPr lang="pl-PL" sz="1200" dirty="0">
                <a:solidFill>
                  <a:prstClr val="black"/>
                </a:solidFill>
              </a:rPr>
              <a:t>zawodowej</a:t>
            </a:r>
            <a:r>
              <a:rPr lang="pl-PL" sz="1200" dirty="0" smtClean="0">
                <a:solidFill>
                  <a:prstClr val="black"/>
                </a:solidFill>
              </a:rPr>
              <a:t>. </a:t>
            </a:r>
            <a:endParaRPr lang="pl-PL" sz="12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pl-PL" sz="1200" dirty="0" smtClean="0">
                <a:solidFill>
                  <a:prstClr val="black"/>
                </a:solidFill>
              </a:rPr>
              <a:t>Ważnym jest, żeby osoby z niepełnosprawnościami nie zostały ze swoimi problemami same i nie zamknęły się trwale w czterech ścianach własnego domu. </a:t>
            </a:r>
          </a:p>
          <a:p>
            <a:endParaRPr lang="pl-PL" sz="1200" dirty="0">
              <a:solidFill>
                <a:prstClr val="black"/>
              </a:solidFill>
            </a:endParaRPr>
          </a:p>
          <a:p>
            <a:pPr algn="ctr"/>
            <a:endParaRPr lang="pl-PL" sz="1200" dirty="0" smtClean="0">
              <a:solidFill>
                <a:prstClr val="black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6581010"/>
            <a:ext cx="382668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b="1" dirty="0" smtClean="0"/>
              <a:t>Opracowanie: mgr Monika Chmiel – </a:t>
            </a:r>
            <a:r>
              <a:rPr lang="pl-PL" sz="1000" b="1" dirty="0"/>
              <a:t>p</a:t>
            </a:r>
            <a:r>
              <a:rPr lang="pl-PL" sz="1000" b="1" dirty="0" smtClean="0"/>
              <a:t>racownik </a:t>
            </a:r>
            <a:r>
              <a:rPr lang="pl-PL" sz="1000" b="1" dirty="0"/>
              <a:t>s</a:t>
            </a:r>
            <a:r>
              <a:rPr lang="pl-PL" sz="1000" b="1" dirty="0" smtClean="0"/>
              <a:t>ocjalny PCPR Łęczna</a:t>
            </a:r>
            <a:endParaRPr lang="pl-PL" sz="1000" b="1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429633" y="6140445"/>
            <a:ext cx="4521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100" dirty="0" smtClean="0"/>
              <a:t>Powiatowe Centrum Pomocy Rodzinie 2021</a:t>
            </a:r>
            <a:endParaRPr lang="pl-PL" sz="11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943" y="163256"/>
            <a:ext cx="3240360" cy="13146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75252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1833</Words>
  <Application>Microsoft Office PowerPoint</Application>
  <PresentationFormat>Pokaz na ekranie (4:3)</PresentationFormat>
  <Paragraphs>117</Paragraphs>
  <Slides>9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Motyw pakietu Office</vt:lpstr>
      <vt:lpstr>Prezentacja programu PowerPoint</vt:lpstr>
      <vt:lpstr>….</vt:lpstr>
      <vt:lpstr>Prezentacja programu PowerPoint</vt:lpstr>
      <vt:lpstr>Prezentacja programu PowerPoint</vt:lpstr>
      <vt:lpstr>Prezentacja programu PowerPoint</vt:lpstr>
      <vt:lpstr>z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 Chmiel</dc:creator>
  <cp:lastModifiedBy>Monter</cp:lastModifiedBy>
  <cp:revision>45</cp:revision>
  <cp:lastPrinted>2021-12-02T13:39:40Z</cp:lastPrinted>
  <dcterms:created xsi:type="dcterms:W3CDTF">2021-12-01T06:46:28Z</dcterms:created>
  <dcterms:modified xsi:type="dcterms:W3CDTF">2021-12-03T10:28:15Z</dcterms:modified>
</cp:coreProperties>
</file>