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7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6" r:id="rId11"/>
    <p:sldId id="265" r:id="rId12"/>
    <p:sldId id="277" r:id="rId13"/>
    <p:sldId id="279" r:id="rId14"/>
    <p:sldId id="274" r:id="rId15"/>
  </p:sldIdLst>
  <p:sldSz cx="9144000" cy="6858000" type="screen4x3"/>
  <p:notesSz cx="6858000" cy="9144000"/>
  <p:photoAlbum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9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23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2800C-4C23-42DD-BDA7-A0835BC70EC6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BD487-5CF2-4CA9-B858-8F9FC6AE6BA4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2288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3299B5E-60B2-4A03-9628-8C2048EB7593}" type="datetimeFigureOut">
              <a:rPr lang="pl-PL" smtClean="0"/>
              <a:pPr/>
              <a:t>17.12.2020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cprleczna.pl/pliki/plik/instytucje-i-organizacje-udzielajace-pomocy-osobom-dotknietym-przemoca-w-rodzinie-w-powiecie-leczynskim-1607722468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niebieskalinia@niebieskalinia.inf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stockphoto-1198705942-170667a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8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ole tekstowe 3"/>
          <p:cNvSpPr txBox="1"/>
          <p:nvPr/>
        </p:nvSpPr>
        <p:spPr>
          <a:xfrm>
            <a:off x="683567" y="940078"/>
            <a:ext cx="7560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Goudy Stout" pitchFamily="18" charset="0"/>
              </a:rPr>
              <a:t>NIE KRZYWDŹ MNIE ! </a:t>
            </a:r>
            <a:endParaRPr lang="pl-PL" sz="2800" dirty="0">
              <a:latin typeface="Goudy Stout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39553" y="5596009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Goudy Stout" pitchFamily="18" charset="0"/>
              </a:rPr>
              <a:t>PRZEMOC WOBEC DZIECKA</a:t>
            </a:r>
            <a:endParaRPr lang="pl-PL" sz="2400" dirty="0">
              <a:latin typeface="Goudy Stout" pitchFamily="18" charset="0"/>
            </a:endParaRPr>
          </a:p>
        </p:txBody>
      </p:sp>
      <p:pic>
        <p:nvPicPr>
          <p:cNvPr id="7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32856"/>
            <a:ext cx="2376264" cy="230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460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196752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/>
              <a:t>Oprócz interwencji, powstrzymywania przemocy, trzeba dzieciom skrzywdzonym dostarczyć także pomocy psychologicznej, czasem psychoterapii, a czasem tylko zwyczajnego wsparcia, dzięki, któremu rany będą się zabliźniać. </a:t>
            </a:r>
          </a:p>
          <a:p>
            <a:pPr algn="ctr"/>
            <a:r>
              <a:rPr lang="pl-PL" sz="2800" dirty="0" smtClean="0"/>
              <a:t>Musimy pamiętać, że nie zawsze wystarczy tylko przerwanie przemocy.</a:t>
            </a:r>
            <a:endParaRPr lang="pl-P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l-PL" sz="4400" dirty="0" smtClean="0"/>
              <a:t>Formy pomocy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Na terenie Powiatu Łęczyńskiego działa szereg instytucji i organizacji prowadzących działania interwencyjne oraz udzielające specjalistycznej pomocy dla osób doznających przemocy w rodzinie: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>
                <a:hlinkClick r:id="rId2"/>
              </a:rPr>
              <a:t>https://</a:t>
            </a:r>
            <a:r>
              <a:rPr lang="pl-PL" smtClean="0">
                <a:hlinkClick r:id="rId2"/>
              </a:rPr>
              <a:t>pcprleczna.pl/pliki/plik/instytucje-i-organizacje-udzielajace-pomocy-osobom-dotknietym-przemoca-w-rodzinie-w-powiecie-leczynskim-1607722468.pdf</a:t>
            </a:r>
            <a:r>
              <a:rPr lang="pl-PL" smtClean="0"/>
              <a:t> </a:t>
            </a: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082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Drogi rodzicu!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Jeśli chcesz być jeszcze lepszym rodzicem zapraszamy na </a:t>
            </a:r>
            <a:r>
              <a:rPr lang="pl-PL" b="1" dirty="0" smtClean="0"/>
              <a:t>Warsztaty Poprawy i Zwiększania Kompetencji Rodzicielskich</a:t>
            </a:r>
            <a:r>
              <a:rPr lang="pl-PL" dirty="0" smtClean="0"/>
              <a:t> realizowane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b="1" dirty="0" smtClean="0"/>
              <a:t>Powiatowym Centrum Pomocy Rodzinie </a:t>
            </a:r>
            <a:br>
              <a:rPr lang="pl-PL" b="1" dirty="0" smtClean="0"/>
            </a:br>
            <a:r>
              <a:rPr lang="pl-PL" b="1" dirty="0" smtClean="0"/>
              <a:t>w Łęcznej, ul. Staszica 9.</a:t>
            </a:r>
            <a:endParaRPr lang="pl-PL" dirty="0" smtClean="0"/>
          </a:p>
          <a:p>
            <a:pPr algn="just"/>
            <a:r>
              <a:rPr lang="pl-PL" dirty="0" smtClean="0"/>
              <a:t>Warsztaty adresowane są do rodziców, którzy chcą poprawić swoje relacje z dziećmi, czują się bezradni wobec ich zachowań, chcą doskonalić techniki umiejętności wychowawczych lub poszukują nowych. Więcej informacji na temat Warsztatów można uzyskać pod numerem telefonu: </a:t>
            </a:r>
            <a:br>
              <a:rPr lang="pl-PL" dirty="0" smtClean="0"/>
            </a:br>
            <a:r>
              <a:rPr lang="pl-PL" dirty="0" smtClean="0"/>
              <a:t>81 53 15 378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Drogi rodzicu!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Jeśli masz problem z samokontrolą i radzeniem sobie  </a:t>
            </a:r>
          </a:p>
          <a:p>
            <a:pPr algn="just">
              <a:buNone/>
            </a:pPr>
            <a:r>
              <a:rPr lang="pl-PL" dirty="0" smtClean="0"/>
              <a:t>	z własnymi negatywnymi emocjami, nie potrafisz komunikować się i rozwiązywać konfliktów w rodzinie bez stosowania przemocy POMOŻEMY CI W TYM</a:t>
            </a:r>
          </a:p>
          <a:p>
            <a:pPr algn="just"/>
            <a:r>
              <a:rPr lang="pl-PL" dirty="0" smtClean="0"/>
              <a:t>Zgłoś się do </a:t>
            </a:r>
            <a:r>
              <a:rPr lang="pl-PL" b="1" dirty="0" smtClean="0"/>
              <a:t>Powiatowego Centrum Pomocy Rodzinie w Łęcznej, ul. Staszica 9,   </a:t>
            </a:r>
            <a:r>
              <a:rPr lang="pl-PL" dirty="0" smtClean="0"/>
              <a:t>i weź udział w </a:t>
            </a:r>
            <a:r>
              <a:rPr lang="pl-PL" b="1" dirty="0" smtClean="0"/>
              <a:t>Programie  korekcyjno-edukacyjnym dla osób stosujących przemoc w rodzinie.</a:t>
            </a:r>
          </a:p>
          <a:p>
            <a:pPr algn="just"/>
            <a:r>
              <a:rPr lang="pl-PL" dirty="0" smtClean="0"/>
              <a:t>Zapisy osób chętnych do wzięcia udziału w programie prowadzone są w siedzibie Powiatowego Centrum Pomocy Rodzinie w Łęcznej od poniedziałku do piątku</a:t>
            </a:r>
            <a:br>
              <a:rPr lang="pl-PL" dirty="0" smtClean="0"/>
            </a:br>
            <a:r>
              <a:rPr lang="pl-PL" dirty="0" smtClean="0"/>
              <a:t>w godzinach od 7.00 do 15.00 . Więcej informacji na temat programu można uzyskać pod numerem telefonu: 81 53 15 378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Dziękujemy za uwagę</a:t>
            </a:r>
            <a:endParaRPr lang="pl-PL" dirty="0"/>
          </a:p>
        </p:txBody>
      </p:sp>
      <p:pic>
        <p:nvPicPr>
          <p:cNvPr id="4" name="Obraz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3744416" cy="230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475656" y="4869160"/>
            <a:ext cx="3127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Opracowała:</a:t>
            </a:r>
          </a:p>
          <a:p>
            <a:r>
              <a:rPr lang="pl-PL" dirty="0" smtClean="0"/>
              <a:t>Iwona Wiśniewska, pedagog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088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Ważne!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</a:rPr>
              <a:t>Doznajesz przemocy?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</a:rPr>
              <a:t>Jesteś świadkiem przemocy wobec dziecka?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</a:rPr>
              <a:t>NIE zwlekaj, NIE bądź obojętny! Przemoc sama nie zniknie!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C00000"/>
                </a:solidFill>
              </a:rPr>
              <a:t>ZGŁOŚ PRZEMOC W RODZINIE !! 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C00000"/>
                </a:solidFill>
              </a:rPr>
              <a:t>Telefony alarmowe (interwencyjne):</a:t>
            </a:r>
            <a:endParaRPr lang="pl-PL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C00000"/>
                </a:solidFill>
              </a:rPr>
              <a:t>112</a:t>
            </a:r>
            <a:r>
              <a:rPr lang="pl-PL" dirty="0">
                <a:solidFill>
                  <a:srgbClr val="C00000"/>
                </a:solidFill>
              </a:rPr>
              <a:t> 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lub</a:t>
            </a:r>
            <a:r>
              <a:rPr lang="pl-PL" dirty="0">
                <a:solidFill>
                  <a:srgbClr val="C00000"/>
                </a:solidFill>
              </a:rPr>
              <a:t> </a:t>
            </a:r>
            <a:r>
              <a:rPr lang="pl-PL" b="1" dirty="0">
                <a:solidFill>
                  <a:srgbClr val="C00000"/>
                </a:solidFill>
              </a:rPr>
              <a:t>997</a:t>
            </a:r>
            <a:endParaRPr lang="pl-PL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Telefony zaufania: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b="1" dirty="0">
                <a:solidFill>
                  <a:schemeClr val="tx1"/>
                </a:solidFill>
              </a:rPr>
              <a:t> </a:t>
            </a:r>
            <a:r>
              <a:rPr lang="pl-PL" b="1" dirty="0" smtClean="0">
                <a:solidFill>
                  <a:schemeClr val="tx1"/>
                </a:solidFill>
              </a:rPr>
              <a:t>800 120  002</a:t>
            </a:r>
            <a:r>
              <a:rPr lang="pl-PL" dirty="0" smtClean="0">
                <a:solidFill>
                  <a:schemeClr val="tx1"/>
                </a:solidFill>
              </a:rPr>
              <a:t>–</a:t>
            </a:r>
            <a:r>
              <a:rPr lang="pl-PL" dirty="0">
                <a:solidFill>
                  <a:schemeClr val="tx1"/>
                </a:solidFill>
              </a:rPr>
              <a:t> </a:t>
            </a:r>
            <a:r>
              <a:rPr lang="pl-PL" b="1" dirty="0">
                <a:solidFill>
                  <a:schemeClr val="tx1"/>
                </a:solidFill>
              </a:rPr>
              <a:t>Niebieska Linia</a:t>
            </a:r>
            <a:r>
              <a:rPr lang="pl-PL" dirty="0">
                <a:solidFill>
                  <a:schemeClr val="tx1"/>
                </a:solidFill>
              </a:rPr>
              <a:t> – </a:t>
            </a:r>
            <a:r>
              <a:rPr lang="pl-PL" dirty="0" smtClean="0">
                <a:solidFill>
                  <a:schemeClr val="tx1"/>
                </a:solidFill>
              </a:rPr>
              <a:t>infolinia </a:t>
            </a:r>
            <a:r>
              <a:rPr lang="pl-PL" dirty="0">
                <a:solidFill>
                  <a:schemeClr val="tx1"/>
                </a:solidFill>
              </a:rPr>
              <a:t>dla ofiar i świadków przemocy w rodzinie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  <a:r>
              <a:rPr lang="pl-PL" dirty="0" err="1" smtClean="0">
                <a:solidFill>
                  <a:schemeClr val="tx1"/>
                </a:solidFill>
                <a:hlinkClick r:id="rId2"/>
              </a:rPr>
              <a:t>niebieskalinia@niebieskalinia.info</a:t>
            </a:r>
            <a:r>
              <a:rPr lang="pl-PL" smtClean="0">
                <a:solidFill>
                  <a:schemeClr val="tx1"/>
                </a:solidFill>
              </a:rPr>
              <a:t> ;</a:t>
            </a:r>
          </a:p>
          <a:p>
            <a:r>
              <a:rPr lang="pl-PL" dirty="0">
                <a:solidFill>
                  <a:schemeClr val="tx1"/>
                </a:solidFill>
              </a:rPr>
              <a:t> </a:t>
            </a:r>
            <a:r>
              <a:rPr lang="pl-PL" b="1" dirty="0">
                <a:solidFill>
                  <a:schemeClr val="tx1"/>
                </a:solidFill>
              </a:rPr>
              <a:t>800 70 22 22</a:t>
            </a:r>
            <a:r>
              <a:rPr lang="pl-PL" dirty="0">
                <a:solidFill>
                  <a:schemeClr val="tx1"/>
                </a:solidFill>
              </a:rPr>
              <a:t>  - czynny 24 godziny, wsparcie dla osób w stanie kryzysu psychicznego.</a:t>
            </a:r>
          </a:p>
          <a:p>
            <a:r>
              <a:rPr lang="pl-PL" b="1" dirty="0">
                <a:solidFill>
                  <a:schemeClr val="tx1"/>
                </a:solidFill>
              </a:rPr>
              <a:t>116 111</a:t>
            </a:r>
            <a:r>
              <a:rPr lang="pl-PL" dirty="0">
                <a:solidFill>
                  <a:schemeClr val="tx1"/>
                </a:solidFill>
              </a:rPr>
              <a:t> – </a:t>
            </a:r>
            <a:r>
              <a:rPr lang="pl-PL" b="1" dirty="0">
                <a:solidFill>
                  <a:schemeClr val="tx1"/>
                </a:solidFill>
              </a:rPr>
              <a:t>Telefon Zaufania dla Dzieci i Młodzieży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b="1" dirty="0">
                <a:solidFill>
                  <a:schemeClr val="tx1"/>
                </a:solidFill>
              </a:rPr>
              <a:t>800 12 12 12</a:t>
            </a:r>
            <a:r>
              <a:rPr lang="pl-PL" dirty="0">
                <a:solidFill>
                  <a:schemeClr val="tx1"/>
                </a:solidFill>
              </a:rPr>
              <a:t> – </a:t>
            </a:r>
            <a:r>
              <a:rPr lang="pl-PL" b="1" dirty="0">
                <a:solidFill>
                  <a:schemeClr val="tx1"/>
                </a:solidFill>
              </a:rPr>
              <a:t>Dziecięcy Telefon Zaufania Rzecznika Praw </a:t>
            </a:r>
            <a:r>
              <a:rPr lang="pl-PL" b="1" dirty="0" smtClean="0">
                <a:solidFill>
                  <a:schemeClr val="tx1"/>
                </a:solidFill>
              </a:rPr>
              <a:t>Dziecka</a:t>
            </a:r>
            <a:r>
              <a:rPr lang="pl-PL" dirty="0">
                <a:solidFill>
                  <a:schemeClr val="tx1"/>
                </a:solidFill>
              </a:rPr>
              <a:t> </a:t>
            </a: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230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Przemoc wobec dziecka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 smtClean="0">
                <a:solidFill>
                  <a:schemeClr val="tx1"/>
                </a:solidFill>
                <a:latin typeface="Khmer"/>
                <a:cs typeface="Times New Roman" pitchFamily="18" charset="0"/>
              </a:rPr>
              <a:t>PRZEMOC TO jednorazowe </a:t>
            </a:r>
            <a:r>
              <a:rPr lang="pl-PL" dirty="0" smtClean="0">
                <a:solidFill>
                  <a:schemeClr val="tx1"/>
                </a:solidFill>
                <a:latin typeface="Khmer"/>
                <a:cs typeface="Times New Roman" pitchFamily="18" charset="0"/>
              </a:rPr>
              <a:t>lub </a:t>
            </a:r>
            <a:r>
              <a:rPr lang="pl-PL" b="1" dirty="0" smtClean="0">
                <a:solidFill>
                  <a:schemeClr val="tx1"/>
                </a:solidFill>
                <a:latin typeface="Khmer"/>
                <a:cs typeface="Times New Roman" pitchFamily="18" charset="0"/>
              </a:rPr>
              <a:t>powtarzające się</a:t>
            </a:r>
            <a:r>
              <a:rPr lang="pl-PL" dirty="0" smtClean="0">
                <a:solidFill>
                  <a:schemeClr val="tx1"/>
                </a:solidFill>
                <a:latin typeface="Khmer"/>
                <a:cs typeface="Times New Roman" pitchFamily="18" charset="0"/>
              </a:rPr>
              <a:t> umyślne </a:t>
            </a:r>
            <a:r>
              <a:rPr lang="pl-PL" b="1" dirty="0" smtClean="0">
                <a:solidFill>
                  <a:schemeClr val="tx1"/>
                </a:solidFill>
                <a:latin typeface="Khmer"/>
                <a:cs typeface="Times New Roman" pitchFamily="18" charset="0"/>
              </a:rPr>
              <a:t>działanie</a:t>
            </a:r>
            <a:r>
              <a:rPr lang="pl-PL" dirty="0" smtClean="0">
                <a:solidFill>
                  <a:schemeClr val="tx1"/>
                </a:solidFill>
                <a:latin typeface="Khmer"/>
                <a:cs typeface="Times New Roman" pitchFamily="18" charset="0"/>
              </a:rPr>
              <a:t> lub </a:t>
            </a:r>
            <a:r>
              <a:rPr lang="pl-PL" b="1" dirty="0" smtClean="0">
                <a:solidFill>
                  <a:schemeClr val="tx1"/>
                </a:solidFill>
                <a:latin typeface="Khmer"/>
                <a:cs typeface="Times New Roman" pitchFamily="18" charset="0"/>
              </a:rPr>
              <a:t>zaniechanie </a:t>
            </a:r>
            <a:r>
              <a:rPr lang="pl-PL" dirty="0" smtClean="0">
                <a:solidFill>
                  <a:schemeClr val="tx1"/>
                </a:solidFill>
                <a:latin typeface="Khmer"/>
                <a:cs typeface="Times New Roman" pitchFamily="18" charset="0"/>
              </a:rPr>
              <a:t>naruszające prawa lub dobra osobiste członków rodziny, w szczególności narażające te osoby na niebezpieczeństwo utraty życia, zdrowia, naruszające ich godność, nietykalność cielesną, wolność, w tym seksualną, powodująca szkody na ich zdrowiu fizycznym lub psychicznym, a  także wywołujące cierpienia i krzywdy moralne u osób dotkniętych przemocą.</a:t>
            </a:r>
          </a:p>
          <a:p>
            <a:pPr marL="0" indent="0" algn="ctr">
              <a:buNone/>
            </a:pPr>
            <a:endParaRPr lang="pl-PL" i="1" dirty="0" smtClean="0">
              <a:solidFill>
                <a:schemeClr val="tx1"/>
              </a:solidFill>
              <a:latin typeface="Khmer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i="1" dirty="0" smtClean="0">
                <a:solidFill>
                  <a:srgbClr val="283543"/>
                </a:solidFill>
                <a:latin typeface="Khmer"/>
              </a:rPr>
              <a:t>Oprócz ogólnej definicji przemocy w rodzinie posługujemy się także definicją krzywdzenia dziecka stworzoną przez D.G. </a:t>
            </a:r>
            <a:r>
              <a:rPr lang="pl-PL" i="1" dirty="0" err="1" smtClean="0">
                <a:solidFill>
                  <a:srgbClr val="283543"/>
                </a:solidFill>
                <a:latin typeface="Khmer"/>
              </a:rPr>
              <a:t>Gill'a</a:t>
            </a:r>
            <a:r>
              <a:rPr lang="pl-PL" i="1" dirty="0" smtClean="0">
                <a:solidFill>
                  <a:srgbClr val="283543"/>
                </a:solidFill>
                <a:latin typeface="Khmer"/>
              </a:rPr>
              <a:t>:</a:t>
            </a:r>
          </a:p>
          <a:p>
            <a:pPr marL="0" indent="0" algn="ctr">
              <a:buNone/>
            </a:pPr>
            <a:endParaRPr lang="pl-PL" i="1" dirty="0" smtClean="0">
              <a:solidFill>
                <a:srgbClr val="283543"/>
              </a:solidFill>
              <a:latin typeface="Khmer"/>
            </a:endParaRPr>
          </a:p>
          <a:p>
            <a:pPr marL="0" indent="0" algn="ctr">
              <a:buNone/>
            </a:pPr>
            <a:r>
              <a:rPr lang="pl-PL" b="1" i="1" dirty="0" smtClean="0">
                <a:solidFill>
                  <a:srgbClr val="283543"/>
                </a:solidFill>
                <a:latin typeface="Khmer"/>
              </a:rPr>
              <a:t>„Krzywdzenie </a:t>
            </a:r>
            <a:r>
              <a:rPr lang="pl-PL" b="1" i="1" dirty="0">
                <a:solidFill>
                  <a:srgbClr val="283543"/>
                </a:solidFill>
                <a:latin typeface="Khmer"/>
              </a:rPr>
              <a:t>dzieci to każde działanie lub bezczynność jednostek, instytucji lub społeczeństwa jako całości i każdy rezultat takiego działania lub bezczynności, który </a:t>
            </a:r>
            <a:r>
              <a:rPr lang="pl-PL" b="1" i="1" dirty="0" err="1">
                <a:solidFill>
                  <a:srgbClr val="283543"/>
                </a:solidFill>
                <a:latin typeface="Khmer"/>
              </a:rPr>
              <a:t>deprywuje</a:t>
            </a:r>
            <a:r>
              <a:rPr lang="pl-PL" b="1" i="1" dirty="0">
                <a:solidFill>
                  <a:srgbClr val="283543"/>
                </a:solidFill>
                <a:latin typeface="Khmer"/>
              </a:rPr>
              <a:t> równe prawa i swobody dzieci i/lub zakłóca ich optymalny </a:t>
            </a:r>
            <a:r>
              <a:rPr lang="pl-PL" b="1" i="1" dirty="0" smtClean="0">
                <a:solidFill>
                  <a:srgbClr val="283543"/>
                </a:solidFill>
                <a:latin typeface="Khmer"/>
              </a:rPr>
              <a:t>rozwój”.</a:t>
            </a:r>
            <a:endParaRPr lang="pl-PL" dirty="0">
              <a:solidFill>
                <a:srgbClr val="283543"/>
              </a:solidFill>
              <a:latin typeface="Khmer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784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ffectLst/>
              </a:rPr>
              <a:t>R</a:t>
            </a:r>
            <a:r>
              <a:rPr lang="pl-PL" dirty="0" smtClean="0">
                <a:effectLst/>
              </a:rPr>
              <a:t>odzaje </a:t>
            </a:r>
            <a:r>
              <a:rPr lang="pl-PL" dirty="0">
                <a:effectLst/>
              </a:rPr>
              <a:t>przemocy wobec </a:t>
            </a:r>
            <a:r>
              <a:rPr lang="pl-PL" dirty="0" smtClean="0">
                <a:effectLst/>
              </a:rPr>
              <a:t>dzieci: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l-PL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300" b="1" dirty="0" smtClean="0">
                <a:solidFill>
                  <a:schemeClr val="tx1"/>
                </a:solidFill>
              </a:rPr>
              <a:t>Przemoc </a:t>
            </a:r>
            <a:r>
              <a:rPr lang="pl-PL" sz="1300" b="1" dirty="0">
                <a:solidFill>
                  <a:schemeClr val="tx1"/>
                </a:solidFill>
              </a:rPr>
              <a:t>fizyczna</a:t>
            </a:r>
            <a:r>
              <a:rPr lang="pl-PL" sz="1300" dirty="0">
                <a:solidFill>
                  <a:schemeClr val="tx1"/>
                </a:solidFill>
              </a:rPr>
              <a:t> to wszelkie celowe, intencjonalne działania wobec dziecka powodujące urazy na jego ciele np.: bicie, szarpanie, popychanie, rzucanie przedmiotami, </a:t>
            </a:r>
            <a:r>
              <a:rPr lang="pl-PL" sz="1300" dirty="0" smtClean="0">
                <a:solidFill>
                  <a:schemeClr val="tx1"/>
                </a:solidFill>
              </a:rPr>
              <a:t>itp.</a:t>
            </a:r>
          </a:p>
          <a:p>
            <a:pPr marL="0" indent="0" algn="just">
              <a:buNone/>
            </a:pPr>
            <a:endParaRPr lang="pl-PL" sz="13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300" b="1" dirty="0" smtClean="0">
                <a:solidFill>
                  <a:schemeClr val="tx1"/>
                </a:solidFill>
              </a:rPr>
              <a:t>Przemoc </a:t>
            </a:r>
            <a:r>
              <a:rPr lang="pl-PL" sz="1300" b="1" dirty="0">
                <a:solidFill>
                  <a:schemeClr val="tx1"/>
                </a:solidFill>
              </a:rPr>
              <a:t>emocjonalna</a:t>
            </a:r>
            <a:r>
              <a:rPr lang="pl-PL" sz="1300" dirty="0">
                <a:solidFill>
                  <a:schemeClr val="tx1"/>
                </a:solidFill>
              </a:rPr>
              <a:t> to intencjonalne, nie zawierające aktów przemocy fizycznej zachowania dorosłych wobec dzieci, które powodują znaczące obniżenie możliwości prawidłowego rozwoju dziecka np.: wyzwiska, groźby, szantaż, straszenie, emocjonalne odrzucenie, nadmierne wymagania nieadekwatne do wieku </a:t>
            </a:r>
            <a:r>
              <a:rPr lang="pl-PL" sz="1300" dirty="0" smtClean="0">
                <a:solidFill>
                  <a:schemeClr val="tx1"/>
                </a:solidFill>
              </a:rPr>
              <a:t>i możliwości </a:t>
            </a:r>
            <a:r>
              <a:rPr lang="pl-PL" sz="1300" dirty="0">
                <a:solidFill>
                  <a:schemeClr val="tx1"/>
                </a:solidFill>
              </a:rPr>
              <a:t>dziecka, niszczenie ważnych dla niego </a:t>
            </a:r>
            <a:r>
              <a:rPr lang="pl-PL" sz="1300" dirty="0" smtClean="0">
                <a:solidFill>
                  <a:schemeClr val="tx1"/>
                </a:solidFill>
              </a:rPr>
              <a:t>rzeczy, </a:t>
            </a:r>
            <a:r>
              <a:rPr lang="pl-PL" sz="1300" dirty="0">
                <a:solidFill>
                  <a:schemeClr val="tx1"/>
                </a:solidFill>
              </a:rPr>
              <a:t>nieposzanowanie granic prywatności, itp. Szczególnie trwałe ślady pozostawia po sobie przemoc ze strony osób ważnych dla rozwoju dziecka, zwłaszcza rodziców. O ile dzieci dość szybko zdają sobie sprawę z odrębności fizycznej od rodziców, o tyle emocjonalnie są z nimi tożsame przez wiele lat. Krzywda płynąca z ich strony ma więc wielki wpływ na utrudnione formowanie się jego relacji z innymi ludźmi, obrazu siebie i wreszcie osobowości</a:t>
            </a:r>
            <a:r>
              <a:rPr lang="pl-PL" sz="13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pl-PL" sz="13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300" b="1" dirty="0">
                <a:solidFill>
                  <a:schemeClr val="tx1"/>
                </a:solidFill>
              </a:rPr>
              <a:t>Wykorzystanie seksualne</a:t>
            </a:r>
            <a:r>
              <a:rPr lang="pl-PL" sz="1300" dirty="0">
                <a:solidFill>
                  <a:schemeClr val="tx1"/>
                </a:solidFill>
              </a:rPr>
              <a:t> to każde zachowanie osoby starszej i silniejszej, które prowadzi do jej seksualnego podniecenia i zaspokojenia kosztem dziecka np.: ekshibicjonizm, uwodzenie, świadome czynienie dziecka świadkiem aktów płciowych, zachęcanie do rozbierania się i do oglądania pornografii, dotykanie miejsc intymnych lub zachęcanie do dotykania sprawcy, różne formy stosunku seksualnego, itp. Ważna jest tu zwłaszcza intencja zaspokojenia własnych potrzeb sprawcy bez uwzględniania potrzeb i możliwości ofiary.</a:t>
            </a:r>
          </a:p>
          <a:p>
            <a:pPr marL="0" indent="0" algn="just">
              <a:buNone/>
            </a:pPr>
            <a:r>
              <a:rPr lang="pl-PL" sz="1300" dirty="0">
                <a:solidFill>
                  <a:schemeClr val="tx1"/>
                </a:solidFill>
              </a:rPr>
              <a:t/>
            </a:r>
            <a:br>
              <a:rPr lang="pl-PL" sz="1300" dirty="0">
                <a:solidFill>
                  <a:schemeClr val="tx1"/>
                </a:solidFill>
              </a:rPr>
            </a:br>
            <a:r>
              <a:rPr lang="pl-PL" sz="1300" dirty="0">
                <a:solidFill>
                  <a:schemeClr val="tx1"/>
                </a:solidFill>
              </a:rPr>
              <a:t/>
            </a:r>
            <a:br>
              <a:rPr lang="pl-PL" sz="1300" dirty="0">
                <a:solidFill>
                  <a:schemeClr val="tx1"/>
                </a:solidFill>
              </a:rPr>
            </a:br>
            <a:r>
              <a:rPr lang="pl-PL" sz="1300" b="1" dirty="0">
                <a:solidFill>
                  <a:schemeClr val="tx1"/>
                </a:solidFill>
              </a:rPr>
              <a:t>Zaniedbywanie</a:t>
            </a:r>
            <a:r>
              <a:rPr lang="pl-PL" sz="1300" dirty="0">
                <a:solidFill>
                  <a:schemeClr val="tx1"/>
                </a:solidFill>
              </a:rPr>
              <a:t> to niezaspokajanie podstawowych potrzeb dziecka zarówno fizycznych, takich jak właściwe odżywianie, ubieranie, ochrona zdrowia, edukacja, jak </a:t>
            </a:r>
            <a:r>
              <a:rPr lang="pl-PL" sz="1300" dirty="0" smtClean="0">
                <a:solidFill>
                  <a:schemeClr val="tx1"/>
                </a:solidFill>
              </a:rPr>
              <a:t>i psychicznych </a:t>
            </a:r>
            <a:r>
              <a:rPr lang="pl-PL" sz="1300" dirty="0">
                <a:solidFill>
                  <a:schemeClr val="tx1"/>
                </a:solidFill>
              </a:rPr>
              <a:t>jak poczucie bezpieczeństwa, doświadczania miłości i troski. Dziecko zaniedbywane nie odbierając od ważnych dla siebie ludzi dostatecznej ilości sygnałów o ważności swoich potrzeb uczy się, że nie jest ważne i cenne. W ślad za tym mogą iść dwojakie strategie zaradcze: wiara, że tak jest naprawdę i stopniowe wycofywanie się z wszelkiej aktywności lub uciążliwa dla otoczenia walka o dostrzeżenie (tzw. „lepkość", agresywność lub „dziwność").</a:t>
            </a:r>
          </a:p>
          <a:p>
            <a:pPr marL="0" indent="0">
              <a:buNone/>
            </a:pP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01759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effectLst/>
              </a:rPr>
              <a:t>Symptomy </a:t>
            </a:r>
            <a:br>
              <a:rPr lang="pl-PL" sz="3200" dirty="0" smtClean="0">
                <a:effectLst/>
              </a:rPr>
            </a:br>
            <a:r>
              <a:rPr lang="pl-PL" sz="3200" dirty="0" smtClean="0">
                <a:effectLst/>
              </a:rPr>
              <a:t>doświadczania </a:t>
            </a:r>
            <a:r>
              <a:rPr lang="pl-PL" sz="3200" dirty="0">
                <a:effectLst/>
              </a:rPr>
              <a:t>przemocy </a:t>
            </a:r>
            <a:r>
              <a:rPr lang="pl-PL" sz="3200" dirty="0" smtClean="0">
                <a:effectLst/>
              </a:rPr>
              <a:t>przez dziecko: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l-PL" dirty="0">
                <a:solidFill>
                  <a:schemeClr val="tx1"/>
                </a:solidFill>
              </a:rPr>
              <a:t>Regres w rozwoju i funkcjonowaniu </a:t>
            </a:r>
            <a:r>
              <a:rPr lang="pl-PL" dirty="0" smtClean="0">
                <a:solidFill>
                  <a:schemeClr val="tx1"/>
                </a:solidFill>
              </a:rPr>
              <a:t>dziecka</a:t>
            </a:r>
            <a:endParaRPr lang="pl-PL" dirty="0">
              <a:solidFill>
                <a:schemeClr val="tx1"/>
              </a:solidFill>
            </a:endParaRPr>
          </a:p>
          <a:p>
            <a:pPr lvl="0"/>
            <a:r>
              <a:rPr lang="pl-PL" dirty="0">
                <a:solidFill>
                  <a:schemeClr val="tx1"/>
                </a:solidFill>
              </a:rPr>
              <a:t>Izolowanie się, apatia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Zachowania autodestrukcyjne (samookaleczenia, próby samobójcze)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Trudności szkolne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Depresja, lęk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Zachowania ryzykowne i aspołeczne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Uzależnienia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Nadmierna </a:t>
            </a:r>
            <a:r>
              <a:rPr lang="pl-PL" dirty="0" err="1">
                <a:solidFill>
                  <a:schemeClr val="tx1"/>
                </a:solidFill>
              </a:rPr>
              <a:t>seksualizacja</a:t>
            </a:r>
            <a:r>
              <a:rPr lang="pl-PL" dirty="0">
                <a:solidFill>
                  <a:schemeClr val="tx1"/>
                </a:solidFill>
              </a:rPr>
              <a:t>, problematyczne zachowania seksualne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Zaburzenia snu, zaburzenia odżywiania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Moczenie się, zanieczyszczanie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Zahamowania rozwoju fizycznego, spadek </a:t>
            </a:r>
            <a:r>
              <a:rPr lang="pl-PL" dirty="0" smtClean="0">
                <a:solidFill>
                  <a:schemeClr val="tx1"/>
                </a:solidFill>
              </a:rPr>
              <a:t>wagi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Wszelkie urazy widoczne na ciele: pręgi </a:t>
            </a:r>
            <a:r>
              <a:rPr lang="pl-PL" dirty="0">
                <a:solidFill>
                  <a:schemeClr val="tx1"/>
                </a:solidFill>
              </a:rPr>
              <a:t>na plecach, nogach i </a:t>
            </a:r>
            <a:r>
              <a:rPr lang="pl-PL" dirty="0" smtClean="0">
                <a:solidFill>
                  <a:schemeClr val="tx1"/>
                </a:solidFill>
              </a:rPr>
              <a:t>rękach, pęknięcia </a:t>
            </a:r>
            <a:r>
              <a:rPr lang="pl-PL" dirty="0">
                <a:solidFill>
                  <a:schemeClr val="tx1"/>
                </a:solidFill>
              </a:rPr>
              <a:t>skóry, rany lub strupy w miejscach przyczepu małżowin usznych do </a:t>
            </a:r>
            <a:r>
              <a:rPr lang="pl-PL" dirty="0" smtClean="0">
                <a:solidFill>
                  <a:schemeClr val="tx1"/>
                </a:solidFill>
              </a:rPr>
              <a:t>czaszki, krwawe </a:t>
            </a:r>
            <a:r>
              <a:rPr lang="pl-PL" dirty="0">
                <a:solidFill>
                  <a:schemeClr val="tx1"/>
                </a:solidFill>
              </a:rPr>
              <a:t>wylewy do gałek </a:t>
            </a:r>
            <a:r>
              <a:rPr lang="pl-PL" dirty="0" smtClean="0">
                <a:solidFill>
                  <a:schemeClr val="tx1"/>
                </a:solidFill>
              </a:rPr>
              <a:t>ocznych, ślady </a:t>
            </a:r>
            <a:r>
              <a:rPr lang="pl-PL" dirty="0">
                <a:solidFill>
                  <a:schemeClr val="tx1"/>
                </a:solidFill>
              </a:rPr>
              <a:t>od przypalania papierosem przypominające ślady po </a:t>
            </a:r>
            <a:r>
              <a:rPr lang="pl-PL" dirty="0" smtClean="0">
                <a:solidFill>
                  <a:schemeClr val="tx1"/>
                </a:solidFill>
              </a:rPr>
              <a:t>ospie, sińce </a:t>
            </a:r>
            <a:r>
              <a:rPr lang="pl-PL" dirty="0">
                <a:solidFill>
                  <a:schemeClr val="tx1"/>
                </a:solidFill>
              </a:rPr>
              <a:t>– szczególnie liczne, na różnym etapie gojenia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Nie</a:t>
            </a:r>
            <a:r>
              <a:rPr lang="pl-PL" dirty="0">
                <a:solidFill>
                  <a:schemeClr val="tx1"/>
                </a:solidFill>
              </a:rPr>
              <a:t> wszystkie urazy, które są konsekwencją przemocy fizycznej można zaobserwować. Gdy następstwem przemocy jest uraz wewnętrzny: krwawienie wewnętrzne, krwotok śródczaszkowy lub pęknięcie kości, konieczna jest specjalistyczna diagnostyka medyczna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8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836712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/>
              <a:t>Występowanie pojedynczego objawu na ogół nie jest dowodem na to, że dziecko doświadczyło krzywdzenia, ale nasilenie się go lub pojawienie kolejnych, zwiększa prawdopodobieństwo, że mamy do czynienia z krzywdzeniem dziecka.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92655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pl-PL" sz="3200" dirty="0" smtClean="0"/>
              <a:t>Dlaczego dzieci doświadczają przemocy?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</a:rPr>
              <a:t>WYBRANE MITY, STEREOTYPY I PRZEKONANIA NA TEMAT </a:t>
            </a:r>
            <a:r>
              <a:rPr lang="pl-PL" b="1" dirty="0" smtClean="0">
                <a:solidFill>
                  <a:schemeClr val="tx1"/>
                </a:solidFill>
              </a:rPr>
              <a:t>PRZEMOCY WOBEC DZIECI:</a:t>
            </a:r>
          </a:p>
          <a:p>
            <a:r>
              <a:rPr lang="pl-PL" sz="1900" dirty="0">
                <a:solidFill>
                  <a:schemeClr val="tx1"/>
                </a:solidFill>
              </a:rPr>
              <a:t>Dzieci mają być grzeczne i podporządkowane starszym: „</a:t>
            </a:r>
            <a:r>
              <a:rPr lang="pl-PL" sz="1900" b="1" i="1" dirty="0">
                <a:solidFill>
                  <a:schemeClr val="tx1"/>
                </a:solidFill>
              </a:rPr>
              <a:t>dzieci i ryby głosu nie mają", „dobre dziecko, to dziecko spokojne i grzeczne", „nie wydziwiaj, nie podskakuj, siedź na pupie i przytakuj", „co wolno wojewodzie, to nie tobie smrodzie", itp.;</a:t>
            </a:r>
            <a:endParaRPr lang="pl-PL" sz="1900" dirty="0">
              <a:solidFill>
                <a:schemeClr val="tx1"/>
              </a:solidFill>
            </a:endParaRPr>
          </a:p>
          <a:p>
            <a:r>
              <a:rPr lang="pl-PL" sz="1900" dirty="0">
                <a:solidFill>
                  <a:schemeClr val="tx1"/>
                </a:solidFill>
              </a:rPr>
              <a:t>Bicie jest skuteczną metodą wychowawczą: „</a:t>
            </a:r>
            <a:r>
              <a:rPr lang="pl-PL" sz="1900" b="1" i="1" dirty="0">
                <a:solidFill>
                  <a:schemeClr val="tx1"/>
                </a:solidFill>
              </a:rPr>
              <a:t>mnie ojciec bił i wyrosłem na porządnego człowieka", „przez tyłek po rozum do głowy"," tyłek nie szklanka- nie stłucze się", </a:t>
            </a:r>
            <a:r>
              <a:rPr lang="pl-PL" sz="1900" b="1" dirty="0">
                <a:solidFill>
                  <a:schemeClr val="tx1"/>
                </a:solidFill>
              </a:rPr>
              <a:t>„klaps nikomu jeszcze nie zaszkodził</a:t>
            </a:r>
            <a:r>
              <a:rPr lang="pl-PL" sz="1900" b="1" dirty="0" smtClean="0">
                <a:solidFill>
                  <a:schemeClr val="tx1"/>
                </a:solidFill>
              </a:rPr>
              <a:t>", </a:t>
            </a:r>
            <a:r>
              <a:rPr lang="pl-PL" sz="1900" b="1" i="1" dirty="0" smtClean="0">
                <a:solidFill>
                  <a:schemeClr val="tx1"/>
                </a:solidFill>
              </a:rPr>
              <a:t>itp</a:t>
            </a:r>
            <a:r>
              <a:rPr lang="pl-PL" sz="1900" b="1" i="1" dirty="0">
                <a:solidFill>
                  <a:schemeClr val="tx1"/>
                </a:solidFill>
              </a:rPr>
              <a:t>.;</a:t>
            </a:r>
            <a:endParaRPr lang="pl-PL" sz="1900" dirty="0">
              <a:solidFill>
                <a:schemeClr val="tx1"/>
              </a:solidFill>
            </a:endParaRPr>
          </a:p>
          <a:p>
            <a:r>
              <a:rPr lang="pl-PL" sz="1900" dirty="0" smtClean="0">
                <a:solidFill>
                  <a:schemeClr val="tx1"/>
                </a:solidFill>
              </a:rPr>
              <a:t>Dziecko prowokuje:</a:t>
            </a:r>
            <a:r>
              <a:rPr lang="pl-PL" sz="1900" dirty="0">
                <a:solidFill>
                  <a:schemeClr val="tx1"/>
                </a:solidFill>
              </a:rPr>
              <a:t> </a:t>
            </a:r>
            <a:r>
              <a:rPr lang="pl-PL" sz="1900" b="1" i="1" dirty="0">
                <a:solidFill>
                  <a:schemeClr val="tx1"/>
                </a:solidFill>
              </a:rPr>
              <a:t>„To twoja wina", „Gdybyś uczył się lepiej, nie musiałbym tego robić", „Gdybyś tylko mnie nie prowokował...", „Gdybyś zrobił to, o co cię proszę</a:t>
            </a:r>
            <a:r>
              <a:rPr lang="pl-PL" sz="1900" b="1" i="1" dirty="0" smtClean="0">
                <a:solidFill>
                  <a:schemeClr val="tx1"/>
                </a:solidFill>
              </a:rPr>
              <a:t>".</a:t>
            </a:r>
          </a:p>
          <a:p>
            <a:r>
              <a:rPr lang="pl-PL" sz="1900" i="1" dirty="0" smtClean="0">
                <a:solidFill>
                  <a:schemeClr val="tx1"/>
                </a:solidFill>
              </a:rPr>
              <a:t>Bicie dla „dobra dziecka”: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</a:rPr>
              <a:t>„</a:t>
            </a:r>
            <a:r>
              <a:rPr lang="pl-PL" sz="2000" b="1" dirty="0">
                <a:solidFill>
                  <a:schemeClr val="tx1"/>
                </a:solidFill>
              </a:rPr>
              <a:t>żeby się lepiej uczył", „żeby się słuchał", „żeby posprzątał". </a:t>
            </a:r>
            <a:endParaRPr lang="pl-PL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7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Skutki przemocy i krzywdzenia dzieci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1400" b="1" u="sng" dirty="0" smtClean="0">
                <a:solidFill>
                  <a:schemeClr val="tx1"/>
                </a:solidFill>
              </a:rPr>
              <a:t>SKUTKI DORAŹNE: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Cierpienie, ból i lęk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Obniżenie odporności i zaburzenia somatyczne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Urazy 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Trudności w nauce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Zaburzenia zachowania i agresja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400" b="1" u="sng" dirty="0" smtClean="0">
                <a:solidFill>
                  <a:schemeClr val="tx1"/>
                </a:solidFill>
              </a:rPr>
              <a:t>SKUTKI DŁUGOTRWAŁE: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Choroby psychosomatyczne 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Zaburzenia emocjonalne (nerwice, depresje) i uzależnienia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Brak satysfakcji z życia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Trudności we współżyciu z ludźmi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Predyspozycje do stosowania przemocy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963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589761"/>
            <a:ext cx="69847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800" b="1" dirty="0" smtClean="0">
                <a:solidFill>
                  <a:srgbClr val="FF0000"/>
                </a:solidFill>
                <a:latin typeface="Cambria" pitchFamily="18" charset="0"/>
              </a:rPr>
              <a:t>UWAGA!</a:t>
            </a:r>
          </a:p>
          <a:p>
            <a:pPr algn="ctr">
              <a:lnSpc>
                <a:spcPct val="150000"/>
              </a:lnSpc>
            </a:pPr>
            <a:r>
              <a:rPr lang="pl-PL" altLang="pl-PL" sz="2000" b="1" dirty="0" smtClean="0">
                <a:solidFill>
                  <a:srgbClr val="0070C0"/>
                </a:solidFill>
                <a:latin typeface="Cambria" pitchFamily="18" charset="0"/>
              </a:rPr>
              <a:t>Każdy z przedstawicieli służb:</a:t>
            </a:r>
          </a:p>
          <a:p>
            <a:pPr algn="ctr">
              <a:lnSpc>
                <a:spcPct val="150000"/>
              </a:lnSpc>
            </a:pPr>
            <a:r>
              <a:rPr lang="pl-PL" altLang="pl-PL" dirty="0" smtClean="0">
                <a:latin typeface="Cambria" pitchFamily="18" charset="0"/>
              </a:rPr>
              <a:t>Policji,</a:t>
            </a:r>
          </a:p>
          <a:p>
            <a:pPr algn="ctr">
              <a:lnSpc>
                <a:spcPct val="150000"/>
              </a:lnSpc>
            </a:pPr>
            <a:r>
              <a:rPr lang="pl-PL" altLang="pl-PL" dirty="0" smtClean="0">
                <a:latin typeface="Cambria" pitchFamily="18" charset="0"/>
              </a:rPr>
              <a:t>Pomocy społecznej,</a:t>
            </a:r>
          </a:p>
          <a:p>
            <a:pPr algn="ctr">
              <a:lnSpc>
                <a:spcPct val="150000"/>
              </a:lnSpc>
            </a:pPr>
            <a:r>
              <a:rPr lang="pl-PL" altLang="pl-PL" dirty="0" smtClean="0">
                <a:latin typeface="Cambria" pitchFamily="18" charset="0"/>
              </a:rPr>
              <a:t>Oświaty,</a:t>
            </a:r>
          </a:p>
          <a:p>
            <a:pPr algn="ctr">
              <a:lnSpc>
                <a:spcPct val="150000"/>
              </a:lnSpc>
            </a:pPr>
            <a:r>
              <a:rPr lang="pl-PL" altLang="pl-PL" dirty="0" smtClean="0">
                <a:latin typeface="Cambria" pitchFamily="18" charset="0"/>
              </a:rPr>
              <a:t>Służby zdrowia,</a:t>
            </a:r>
          </a:p>
          <a:p>
            <a:pPr algn="ctr">
              <a:lnSpc>
                <a:spcPct val="150000"/>
              </a:lnSpc>
            </a:pPr>
            <a:r>
              <a:rPr lang="pl-PL" altLang="pl-PL" dirty="0" smtClean="0">
                <a:latin typeface="Cambria" pitchFamily="18" charset="0"/>
              </a:rPr>
              <a:t>Gminnej Komisji Rozwiązywania Problemów Alkoholowych</a:t>
            </a:r>
          </a:p>
          <a:p>
            <a:pPr algn="ctr">
              <a:lnSpc>
                <a:spcPct val="150000"/>
              </a:lnSpc>
            </a:pPr>
            <a:endParaRPr lang="pl-PL" altLang="pl-PL" dirty="0" smtClean="0">
              <a:latin typeface="Cambr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altLang="pl-PL" sz="2400" b="1" dirty="0" smtClean="0">
                <a:solidFill>
                  <a:srgbClr val="0070C0"/>
                </a:solidFill>
                <a:latin typeface="Cambria" pitchFamily="18" charset="0"/>
              </a:rPr>
              <a:t>może podjąć działania interwencyjne w przypadku podejrzenia przemocy w rodzinie!</a:t>
            </a:r>
            <a:endParaRPr lang="pl-PL" altLang="pl-PL" sz="2400" b="1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686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231</TotalTime>
  <Words>366</Words>
  <Application>Microsoft Office PowerPoint</Application>
  <PresentationFormat>Pokaz na ekranie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Kierownictwo</vt:lpstr>
      <vt:lpstr>Prezentacja programu PowerPoint</vt:lpstr>
      <vt:lpstr>Ważne!</vt:lpstr>
      <vt:lpstr>Przemoc wobec dziecka</vt:lpstr>
      <vt:lpstr>Rodzaje przemocy wobec dzieci:</vt:lpstr>
      <vt:lpstr>Symptomy  doświadczania przemocy przez dziecko:</vt:lpstr>
      <vt:lpstr>Prezentacja programu PowerPoint</vt:lpstr>
      <vt:lpstr>Dlaczego dzieci doświadczają przemocy? </vt:lpstr>
      <vt:lpstr>Skutki przemocy i krzywdzenia dzieci</vt:lpstr>
      <vt:lpstr>Prezentacja programu PowerPoint</vt:lpstr>
      <vt:lpstr>Prezentacja programu PowerPoint</vt:lpstr>
      <vt:lpstr>Formy pomocy</vt:lpstr>
      <vt:lpstr>Drogi rodzicu!</vt:lpstr>
      <vt:lpstr>Drogi rodzicu!</vt:lpstr>
      <vt:lpstr>Dziękujemy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Użytkownik systemu Windows</dc:creator>
  <cp:lastModifiedBy>Maciej Kwieciński</cp:lastModifiedBy>
  <cp:revision>30</cp:revision>
  <dcterms:created xsi:type="dcterms:W3CDTF">2020-11-30T14:45:44Z</dcterms:created>
  <dcterms:modified xsi:type="dcterms:W3CDTF">2020-12-17T14:07:54Z</dcterms:modified>
</cp:coreProperties>
</file>