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sldIdLst>
    <p:sldId id="258" r:id="rId3"/>
    <p:sldId id="261" r:id="rId4"/>
  </p:sldIdLst>
  <p:sldSz cx="9144000" cy="6858000" type="screen4x3"/>
  <p:notesSz cx="6858000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1B116-0208-4144-97EB-6969F8817BCA}" type="datetimeFigureOut">
              <a:rPr lang="pl-PL" smtClean="0"/>
              <a:pPr/>
              <a:t>2021-12-14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B8CB1-05AE-43CA-9CCA-1AF98D14C59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427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87F3A-865C-4C0D-9E92-A5CCA758917D}" type="slidenum">
              <a:rPr lang="pl-PL" smtClean="0">
                <a:solidFill>
                  <a:prstClr val="black"/>
                </a:solidFill>
              </a:rPr>
              <a:pPr/>
              <a:t>1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738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828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69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450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155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016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667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32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81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0329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5309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36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894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0911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5328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16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9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64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89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18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8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9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979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87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43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rct.leczna@gmail.com" TargetMode="External"/><Relationship Id="rId5" Type="http://schemas.openxmlformats.org/officeDocument/2006/relationships/hyperlink" Target="mailto:pkmonar_leczna@vp.pl" TargetMode="External"/><Relationship Id="rId4" Type="http://schemas.openxmlformats.org/officeDocument/2006/relationships/hyperlink" Target="mailto:sekretariat@pcprleczna.p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7148" y="5716909"/>
            <a:ext cx="2254372" cy="810762"/>
          </a:xfrm>
          <a:ln>
            <a:noFill/>
          </a:ln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pl-PL" sz="1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/>
            </a:r>
            <a:br>
              <a:rPr lang="pl-PL" sz="1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</a:br>
            <a:r>
              <a:rPr lang="pl-PL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/>
            </a:r>
            <a:br>
              <a:rPr lang="pl-PL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</a:br>
            <a:r>
              <a:rPr lang="pl-PL" sz="1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/>
            </a:r>
            <a:br>
              <a:rPr lang="pl-PL" sz="1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</a:br>
            <a:r>
              <a:rPr lang="pl-PL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pl-PL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pl-PL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683" y="5145251"/>
            <a:ext cx="2592973" cy="621941"/>
          </a:xfrm>
          <a:ln>
            <a:noFill/>
            <a:prstDash val="solid"/>
          </a:ln>
        </p:spPr>
        <p:txBody>
          <a:bodyPr>
            <a:noAutofit/>
          </a:bodyPr>
          <a:lstStyle/>
          <a:p>
            <a:pPr lvl="0" algn="l">
              <a:spcBef>
                <a:spcPts val="0"/>
              </a:spcBef>
            </a:pPr>
            <a:r>
              <a:rPr lang="pl-PL" sz="14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PROWADZISZ - </a:t>
            </a:r>
            <a:r>
              <a:rPr lang="pl-PL" sz="1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NIE </a:t>
            </a:r>
            <a:r>
              <a:rPr lang="pl-PL" sz="14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PIJ</a:t>
            </a:r>
            <a:r>
              <a:rPr lang="pl-PL" sz="14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!</a:t>
            </a:r>
            <a:endParaRPr lang="pl-PL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06819" y="6300124"/>
            <a:ext cx="2470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>
                <a:solidFill>
                  <a:prstClr val="black"/>
                </a:solidFill>
              </a:rPr>
              <a:t>POWIATOWE CENTRUM POMOCY RODZINIE </a:t>
            </a:r>
          </a:p>
          <a:p>
            <a:pPr algn="ctr"/>
            <a:r>
              <a:rPr lang="pl-PL" sz="900" dirty="0">
                <a:solidFill>
                  <a:prstClr val="black"/>
                </a:solidFill>
              </a:rPr>
              <a:t> W ŁĘCZNEJ 2021</a:t>
            </a:r>
          </a:p>
        </p:txBody>
      </p:sp>
      <p:cxnSp>
        <p:nvCxnSpPr>
          <p:cNvPr id="12" name="Łącznik prostoliniowy 11"/>
          <p:cNvCxnSpPr/>
          <p:nvPr/>
        </p:nvCxnSpPr>
        <p:spPr>
          <a:xfrm>
            <a:off x="-37197" y="2010336"/>
            <a:ext cx="27589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oliniowy 17"/>
          <p:cNvCxnSpPr/>
          <p:nvPr/>
        </p:nvCxnSpPr>
        <p:spPr>
          <a:xfrm>
            <a:off x="33997" y="4941168"/>
            <a:ext cx="27589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oliniowy 22"/>
          <p:cNvCxnSpPr/>
          <p:nvPr/>
        </p:nvCxnSpPr>
        <p:spPr>
          <a:xfrm>
            <a:off x="69696" y="5884625"/>
            <a:ext cx="272324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Łącznik prostoliniowy 1039"/>
          <p:cNvCxnSpPr/>
          <p:nvPr/>
        </p:nvCxnSpPr>
        <p:spPr>
          <a:xfrm>
            <a:off x="3303525" y="6591984"/>
            <a:ext cx="287509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Łącznik prostoliniowy 1046"/>
          <p:cNvCxnSpPr/>
          <p:nvPr/>
        </p:nvCxnSpPr>
        <p:spPr>
          <a:xfrm>
            <a:off x="3223603" y="1700808"/>
            <a:ext cx="290138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5" name="Łącznik prostoliniowy 1054"/>
          <p:cNvCxnSpPr/>
          <p:nvPr/>
        </p:nvCxnSpPr>
        <p:spPr>
          <a:xfrm>
            <a:off x="3249888" y="2937191"/>
            <a:ext cx="287509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0" name="Łącznik prostoliniowy 1069"/>
          <p:cNvCxnSpPr/>
          <p:nvPr/>
        </p:nvCxnSpPr>
        <p:spPr>
          <a:xfrm>
            <a:off x="3302627" y="4221088"/>
            <a:ext cx="2917242" cy="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9" name="Łącznik prostoliniowy 1078"/>
          <p:cNvCxnSpPr/>
          <p:nvPr/>
        </p:nvCxnSpPr>
        <p:spPr>
          <a:xfrm flipV="1">
            <a:off x="3289421" y="5592082"/>
            <a:ext cx="2848639" cy="8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ole tekstowe 30"/>
          <p:cNvSpPr txBox="1"/>
          <p:nvPr/>
        </p:nvSpPr>
        <p:spPr>
          <a:xfrm>
            <a:off x="3819137" y="23046"/>
            <a:ext cx="17892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400" b="1" i="1" dirty="0">
                <a:solidFill>
                  <a:srgbClr val="C00000"/>
                </a:solidFill>
              </a:rPr>
              <a:t>Gdzie szukać </a:t>
            </a:r>
            <a:r>
              <a:rPr lang="pl-PL" sz="1400" b="1" i="1" dirty="0" smtClean="0">
                <a:solidFill>
                  <a:srgbClr val="C00000"/>
                </a:solidFill>
              </a:rPr>
              <a:t>pomocy.</a:t>
            </a:r>
            <a:endParaRPr lang="pl-PL" sz="1400" b="1" i="1" dirty="0">
              <a:solidFill>
                <a:srgbClr val="C00000"/>
              </a:solidFill>
            </a:endParaRPr>
          </a:p>
        </p:txBody>
      </p:sp>
      <p:cxnSp>
        <p:nvCxnSpPr>
          <p:cNvPr id="58" name="Łącznik prostoliniowy 57"/>
          <p:cNvCxnSpPr/>
          <p:nvPr/>
        </p:nvCxnSpPr>
        <p:spPr>
          <a:xfrm>
            <a:off x="3201377" y="422958"/>
            <a:ext cx="284863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85876" y="2509940"/>
            <a:ext cx="2112802" cy="1898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0" y="689795"/>
            <a:ext cx="2865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Zdałeś/łaś egzamin i odbierasz prawo jazdy? A może jesteś już doświadczonym kierowcą?</a:t>
            </a:r>
          </a:p>
          <a:p>
            <a:pPr algn="ctr"/>
            <a:r>
              <a:rPr lang="pl-PL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W każdym przypadku pamiętaj...</a:t>
            </a:r>
          </a:p>
        </p:txBody>
      </p:sp>
      <p:sp>
        <p:nvSpPr>
          <p:cNvPr id="4" name="Prostokąt 3"/>
          <p:cNvSpPr/>
          <p:nvPr/>
        </p:nvSpPr>
        <p:spPr>
          <a:xfrm>
            <a:off x="3404542" y="422958"/>
            <a:ext cx="25395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buAutoNum type="arabicPeriod"/>
            </a:pP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Powiatowe 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Centrum </a:t>
            </a: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Pomocy</a:t>
            </a:r>
          </a:p>
          <a:p>
            <a:pPr lvl="0"/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  Rodzinie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</a:t>
            </a:r>
            <a:endParaRPr lang="pl-PL" sz="1200" dirty="0" smtClean="0">
              <a:solidFill>
                <a:prstClr val="black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  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ul. Staszica 9, 21 – 010 Łęczna,</a:t>
            </a:r>
          </a:p>
          <a:p>
            <a:pPr lvl="0"/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   </a:t>
            </a: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it-IT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elefon</a:t>
            </a:r>
            <a:r>
              <a:rPr lang="it-IT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81 53 15 384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it-IT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it-IT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81 44 58 801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it-IT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it-IT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it-IT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sekretariat@pcprleczna.pl</a:t>
            </a:r>
            <a:endParaRPr lang="pl-PL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393097" y="4335634"/>
            <a:ext cx="2815194" cy="109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15000"/>
              </a:lnSpc>
            </a:pP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4. </a:t>
            </a: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Stowarzyszenie 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„MONAR„       </a:t>
            </a:r>
            <a:endParaRPr lang="pl-PL" sz="12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Poradnia 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Profilaktyczno- Konsultacyjna</a:t>
            </a:r>
          </a:p>
          <a:p>
            <a:pPr lvl="0">
              <a:lnSpc>
                <a:spcPct val="115000"/>
              </a:lnSpc>
            </a:pP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</a:t>
            </a: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Plac 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Kościuszki 1, 21-010 Łęczna</a:t>
            </a:r>
          </a:p>
          <a:p>
            <a:pPr lvl="0"/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</a:t>
            </a: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tel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(81) 462 87 21 e-mail:</a:t>
            </a:r>
          </a:p>
          <a:p>
            <a:pPr lvl="0"/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</a:t>
            </a: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l-PL" sz="12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5"/>
              </a:rPr>
              <a:t>pkmonar_leczna@vp.pl</a:t>
            </a:r>
            <a:endParaRPr lang="pl-PL" sz="1200" u="sng" dirty="0">
              <a:solidFill>
                <a:srgbClr val="0000FF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443989" y="1772406"/>
            <a:ext cx="253950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</a:pP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2. Poradnia Terapii Uzależnień</a:t>
            </a:r>
          </a:p>
          <a:p>
            <a:pPr lvl="0">
              <a:lnSpc>
                <a:spcPct val="115000"/>
              </a:lnSpc>
            </a:pP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i Współuzależnienia od 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Alkoholu</a:t>
            </a: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</a:t>
            </a:r>
          </a:p>
          <a:p>
            <a:pPr lvl="0">
              <a:lnSpc>
                <a:spcPct val="115000"/>
              </a:lnSpc>
            </a:pP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ul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 Górnicza 3, 21 – 010 Łęczna,             </a:t>
            </a:r>
          </a:p>
          <a:p>
            <a:pPr lvl="0">
              <a:lnSpc>
                <a:spcPct val="115000"/>
              </a:lnSpc>
            </a:pP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 tel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 81 752 07 41</a:t>
            </a:r>
          </a:p>
          <a:p>
            <a:pPr lvl="0">
              <a:lnSpc>
                <a:spcPct val="115000"/>
              </a:lnSpc>
            </a:pP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                                </a:t>
            </a:r>
            <a:endParaRPr lang="pl-PL" sz="1200" dirty="0">
              <a:solidFill>
                <a:prstClr val="black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393097" y="3012741"/>
            <a:ext cx="2736303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</a:pP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3. Regionalne 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Centrum </a:t>
            </a: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Trzeźwości </a:t>
            </a:r>
          </a:p>
          <a:p>
            <a:pPr lvl="0">
              <a:lnSpc>
                <a:spcPct val="115000"/>
              </a:lnSpc>
            </a:pP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 ”MAKSYMILIAN„</a:t>
            </a:r>
          </a:p>
          <a:p>
            <a:pPr lvl="0">
              <a:lnSpc>
                <a:spcPct val="115000"/>
              </a:lnSpc>
            </a:pPr>
            <a:r>
              <a:rPr lang="pl-PL" sz="1200" i="1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l-PL" sz="12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</a:t>
            </a: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ul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  Jaśminowa 4, 21-010 Łęczna,  </a:t>
            </a:r>
            <a:endParaRPr lang="pl-PL" sz="1200" dirty="0" smtClean="0">
              <a:solidFill>
                <a:prstClr val="black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tel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 (81) 462 94 99,  793 879 106,       </a:t>
            </a:r>
            <a:endParaRPr lang="pl-PL" sz="1200" dirty="0" smtClean="0">
              <a:solidFill>
                <a:prstClr val="black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e-mail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pl-PL" sz="1200" u="sng" dirty="0">
                <a:solidFill>
                  <a:srgbClr val="0000F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  <a:hlinkClick r:id="rId6"/>
              </a:rPr>
              <a:t>rct.leczna@gmail.com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pl-PL" sz="1200" i="1" dirty="0">
              <a:solidFill>
                <a:srgbClr val="FF000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                                </a:t>
            </a:r>
            <a:endParaRPr lang="pl-PL" sz="1200" i="1" dirty="0">
              <a:solidFill>
                <a:srgbClr val="FF000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3466524" y="5653793"/>
            <a:ext cx="25490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 Gminna Komisja Rozwiązywania</a:t>
            </a:r>
          </a:p>
          <a:p>
            <a:pPr lvl="0"/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Problemów Alkoholowych – pytaj</a:t>
            </a:r>
          </a:p>
          <a:p>
            <a:pPr lvl="0"/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   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nią w swoim urzędzie gminy lub</a:t>
            </a:r>
          </a:p>
          <a:p>
            <a:pPr lvl="0"/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   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ośrodku pomocy społecznej.</a:t>
            </a:r>
          </a:p>
        </p:txBody>
      </p:sp>
      <p:sp>
        <p:nvSpPr>
          <p:cNvPr id="50" name="pole tekstowe 49"/>
          <p:cNvSpPr txBox="1"/>
          <p:nvPr/>
        </p:nvSpPr>
        <p:spPr>
          <a:xfrm>
            <a:off x="6357543" y="5592910"/>
            <a:ext cx="27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Kierowco!</a:t>
            </a:r>
          </a:p>
          <a:p>
            <a:r>
              <a:rPr lang="pl-PL" sz="1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 w jakim stanie wsiadasz za kierownicę zależy tylko od Ciebie, ale konsekwencje tego mogą ponieść inni !</a:t>
            </a:r>
          </a:p>
          <a:p>
            <a:r>
              <a:rPr lang="pl-PL" sz="1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Prowadź odpowiedzialnie!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459325"/>
            <a:ext cx="2600656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7" y="1105294"/>
            <a:ext cx="2600656" cy="1821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606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18256" y="2217"/>
            <a:ext cx="2699792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Czy wiesz że</a:t>
            </a:r>
            <a:r>
              <a:rPr lang="pl-PL" sz="1200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endParaRPr lang="pl-PL" sz="1200" i="1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wypity alkohol upośledza zdolność: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logicznego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myślenia, koncentracji uwagi, odbioru bodźców wzrokowych i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słuchowych oraz oceny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odległości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od przedmiotów,</a:t>
            </a:r>
          </a:p>
          <a:p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wpływem alkoholu stajesz się bardziej pewny siebie, odważniejszy, skłonny do ryzyka – również na drodze,</a:t>
            </a:r>
          </a:p>
          <a:p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przeciętny czas reakcji na bodziec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u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trzeźwego zdrowego człowieka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to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ok. 0,2 – 0,5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sekundy – po spożyciu każdej kolejnej dawki alkoholu – czas ten się wydłuża,</a:t>
            </a:r>
          </a:p>
          <a:p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wraz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 wzrostem stężenia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alkoholu we krwi,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stopniowo zaczynają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się problemy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utrzymywaniem się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swoim pasie ruchu, dostosowaniem prędkości do warunków na drodze oraz zwracaniem uwagi na zmieniającą się sygnalizację świetlną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 drogową,</a:t>
            </a:r>
          </a:p>
          <a:p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wzrost promili </a:t>
            </a: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alkoholu </a:t>
            </a:r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krwi kierującego to</a:t>
            </a: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zwiększone ryzyko wypadku: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 0,5‰ – 2 razy,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 0,8‰ – 4 razy,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 1,0‰ – 7 razy,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 1,5‰ – aż 36 </a:t>
            </a:r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razy!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pl-PL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pl-PL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059832" y="0"/>
            <a:ext cx="28083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 grozi za jazdę po alkoholu?</a:t>
            </a:r>
          </a:p>
          <a:p>
            <a:endParaRPr lang="pl-PL" sz="1200" i="1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buFontTx/>
              <a:buChar char="-"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jeżeli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ilość alkoholu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b="1" dirty="0" smtClean="0"/>
              <a:t>1 </a:t>
            </a:r>
            <a:r>
              <a:rPr lang="pl-PL" sz="1200" b="1" dirty="0"/>
              <a:t>dm</a:t>
            </a:r>
            <a:r>
              <a:rPr lang="pl-PL" sz="1200" b="1" baseline="30000" dirty="0"/>
              <a:t>3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wydychanego powietrza wynosi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0,1 mg do 0,25 mg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 0,2 do 0,5 promila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mamy do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czynienia z </a:t>
            </a:r>
            <a:r>
              <a:rPr lang="pl-PL" sz="1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wykroczeniem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jazdy po użyciu alkoholu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87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kodeksu wykroczeń), które jest zagrożone karą:</a:t>
            </a:r>
          </a:p>
          <a:p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rzywny - 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50 zł do 5000 zł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lub aresztem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30 dni;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zakazem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prowadzenia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pojazdów          od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miesięcy do 3 lat;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trzymaniem 10 – </a:t>
            </a:r>
            <a:r>
              <a:rPr lang="pl-P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ciu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punktów karnych, </a:t>
            </a:r>
          </a:p>
          <a:p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przypadku, </a:t>
            </a:r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gdy ilość </a:t>
            </a: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alkoholu </a:t>
            </a:r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przekracza </a:t>
            </a: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0,25 mg </a:t>
            </a:r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200" b="1" dirty="0"/>
              <a:t>1 dm</a:t>
            </a:r>
            <a:r>
              <a:rPr lang="pl-PL" sz="1200" b="1" baseline="30000" dirty="0"/>
              <a:t>3</a:t>
            </a:r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(</a:t>
            </a: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0,5 promila),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kierujący odpowiada 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 </a:t>
            </a:r>
            <a:r>
              <a:rPr lang="pl-PL" sz="1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przestępstwo jazdy </a:t>
            </a:r>
            <a:r>
              <a:rPr lang="pl-PL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 stanie nietrzeźwości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art. 178 a kodeksu karnego), zagrożone karą:</a:t>
            </a:r>
          </a:p>
          <a:p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grzywny, ograniczeniem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wolności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lub karą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więzienia;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zakazem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prowadzenia pojazdów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od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roku do 15 lat;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karą pieniężną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5000 zł do 60 000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zł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otrzymaniem 10 – </a:t>
            </a:r>
            <a:r>
              <a:rPr lang="pl-P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ciu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punktów karnych,</a:t>
            </a:r>
          </a:p>
          <a:p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Łącznik prostoliniowy 6"/>
          <p:cNvCxnSpPr/>
          <p:nvPr/>
        </p:nvCxnSpPr>
        <p:spPr>
          <a:xfrm flipV="1">
            <a:off x="6121870" y="260646"/>
            <a:ext cx="298782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oliniowy 12"/>
          <p:cNvCxnSpPr/>
          <p:nvPr/>
        </p:nvCxnSpPr>
        <p:spPr>
          <a:xfrm>
            <a:off x="3059832" y="271384"/>
            <a:ext cx="28083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oliniowy 17"/>
          <p:cNvCxnSpPr/>
          <p:nvPr/>
        </p:nvCxnSpPr>
        <p:spPr>
          <a:xfrm>
            <a:off x="53752" y="260647"/>
            <a:ext cx="2555776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oliniowy 24"/>
          <p:cNvCxnSpPr/>
          <p:nvPr/>
        </p:nvCxnSpPr>
        <p:spPr>
          <a:xfrm>
            <a:off x="3059832" y="6525344"/>
            <a:ext cx="27363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Łącznik prostoliniowy 1023"/>
          <p:cNvCxnSpPr/>
          <p:nvPr/>
        </p:nvCxnSpPr>
        <p:spPr>
          <a:xfrm>
            <a:off x="100538" y="6525344"/>
            <a:ext cx="24482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Łącznik prostoliniowy 1029"/>
          <p:cNvCxnSpPr/>
          <p:nvPr/>
        </p:nvCxnSpPr>
        <p:spPr>
          <a:xfrm>
            <a:off x="6136447" y="6525344"/>
            <a:ext cx="2987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rostokąt 2"/>
          <p:cNvSpPr/>
          <p:nvPr/>
        </p:nvSpPr>
        <p:spPr>
          <a:xfrm>
            <a:off x="6372199" y="0"/>
            <a:ext cx="28191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464044" y="5517232"/>
            <a:ext cx="237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12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Pamiętaj!</a:t>
            </a:r>
          </a:p>
          <a:p>
            <a:pPr lvl="0"/>
            <a:r>
              <a:rPr lang="pl-PL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Siadając za kierownice po spożyciu alkoholu narażasz siebie i innych!</a:t>
            </a:r>
          </a:p>
        </p:txBody>
      </p:sp>
      <p:sp>
        <p:nvSpPr>
          <p:cNvPr id="5" name="Prostokąt 4"/>
          <p:cNvSpPr/>
          <p:nvPr/>
        </p:nvSpPr>
        <p:spPr>
          <a:xfrm>
            <a:off x="6247630" y="476672"/>
            <a:ext cx="27363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w 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przypadku recydywy, kierowcy grozi kara pozbawienia wolności od 3 miesięcy do 5 lat, większe świadczenie pieniężne tytułem kary (min. 10 000 zł) oraz wydłużenie minimalnej długości zakazu poruszania się pojazdem do 3 </a:t>
            </a: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lat.</a:t>
            </a:r>
            <a:endParaRPr lang="pl-PL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72198" y="2132854"/>
            <a:ext cx="2729233" cy="232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8755802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388</Words>
  <Application>Microsoft Office PowerPoint</Application>
  <PresentationFormat>Pokaz na ekranie (4:3)</PresentationFormat>
  <Paragraphs>71</Paragraphs>
  <Slides>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2</vt:i4>
      </vt:variant>
    </vt:vector>
  </HeadingPairs>
  <TitlesOfParts>
    <vt:vector size="4" baseType="lpstr">
      <vt:lpstr>1_Motyw pakietu Office</vt:lpstr>
      <vt:lpstr>2_Motyw pakietu Office</vt:lpstr>
      <vt:lpstr>    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Monika Chmiel</dc:creator>
  <cp:lastModifiedBy>Monika Chmiel</cp:lastModifiedBy>
  <cp:revision>27</cp:revision>
  <cp:lastPrinted>2021-07-08T08:48:12Z</cp:lastPrinted>
  <dcterms:created xsi:type="dcterms:W3CDTF">2021-07-08T06:48:49Z</dcterms:created>
  <dcterms:modified xsi:type="dcterms:W3CDTF">2021-12-14T06:55:56Z</dcterms:modified>
</cp:coreProperties>
</file>