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00695-1878-4389-843F-206B20C5027A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87F3A-865C-4C0D-9E92-A5CCA758917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16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87F3A-865C-4C0D-9E92-A5CCA758917D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73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00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52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05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3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98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686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40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183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518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59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192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A9047-5876-4236-80F2-97E5F1C89155}" type="datetimeFigureOut">
              <a:rPr lang="pl-PL" smtClean="0"/>
              <a:pPr/>
              <a:t>2021-12-14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06EC-AE9F-4B9D-B126-48E18F891D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20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kretariat@pcprleczna.pl" TargetMode="External"/><Relationship Id="rId5" Type="http://schemas.openxmlformats.org/officeDocument/2006/relationships/hyperlink" Target="mailto:pkmonar_leczna@vp.pl" TargetMode="External"/><Relationship Id="rId4" Type="http://schemas.openxmlformats.org/officeDocument/2006/relationships/hyperlink" Target="mailto:rct.leczna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2288" y="82988"/>
            <a:ext cx="2254372" cy="810762"/>
          </a:xfrm>
          <a:ln>
            <a:noFill/>
          </a:ln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/>
            </a:r>
            <a:b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</a:b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Czy </a:t>
            </a: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 jeszcze zabawa czy już choroba</a:t>
            </a: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?</a:t>
            </a:r>
            <a:r>
              <a:rPr lang="pl-PL" sz="1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t/>
            </a:r>
            <a:br>
              <a:rPr lang="pl-PL" sz="1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</a:br>
            <a: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pl-PL" sz="1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pl-PL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6202" y="1521071"/>
            <a:ext cx="2376263" cy="913656"/>
          </a:xfrm>
          <a:ln>
            <a:noFill/>
            <a:prstDash val="solid"/>
          </a:ln>
        </p:spPr>
        <p:txBody>
          <a:bodyPr>
            <a:noAutofit/>
          </a:bodyPr>
          <a:lstStyle/>
          <a:p>
            <a:r>
              <a:rPr lang="pl-PL" sz="16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ODSTAW BUTELKĘ</a:t>
            </a:r>
            <a:r>
              <a:rPr lang="pl-PL" sz="1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! </a:t>
            </a: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Zanim </a:t>
            </a:r>
            <a: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wypijesz        </a:t>
            </a:r>
            <a:r>
              <a:rPr lang="pl-PL" sz="1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      </a:t>
            </a:r>
            <a:r>
              <a:rPr lang="pl-PL" sz="1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o jeden kieliszek za dużo…..</a:t>
            </a:r>
            <a:r>
              <a:rPr lang="pl-PL" sz="1400" dirty="0">
                <a:solidFill>
                  <a:prstClr val="black">
                    <a:tint val="75000"/>
                  </a:prstClr>
                </a:solidFill>
                <a:ea typeface="+mj-ea"/>
                <a:cs typeface="+mj-cs"/>
              </a:rPr>
              <a:t/>
            </a:r>
            <a:br>
              <a:rPr lang="pl-PL" sz="1400" dirty="0">
                <a:solidFill>
                  <a:prstClr val="black">
                    <a:tint val="75000"/>
                  </a:prstClr>
                </a:solidFill>
                <a:ea typeface="+mj-ea"/>
                <a:cs typeface="+mj-cs"/>
              </a:rPr>
            </a:br>
            <a:endParaRPr lang="pl-PL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9" y="3013105"/>
            <a:ext cx="2758948" cy="257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228876" y="6268493"/>
            <a:ext cx="247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smtClean="0"/>
              <a:t>POWIATOWE CENTRUM POMOCY RODZINIE </a:t>
            </a:r>
          </a:p>
          <a:p>
            <a:pPr algn="ctr"/>
            <a:r>
              <a:rPr lang="pl-PL" sz="900" dirty="0" smtClean="0"/>
              <a:t> W ŁĘCZNEJ 2021</a:t>
            </a:r>
            <a:endParaRPr lang="pl-PL" sz="900" dirty="0"/>
          </a:p>
        </p:txBody>
      </p:sp>
      <p:cxnSp>
        <p:nvCxnSpPr>
          <p:cNvPr id="12" name="Łącznik prostoliniowy 11"/>
          <p:cNvCxnSpPr/>
          <p:nvPr/>
        </p:nvCxnSpPr>
        <p:spPr>
          <a:xfrm>
            <a:off x="84860" y="1052736"/>
            <a:ext cx="27589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84860" y="2634677"/>
            <a:ext cx="27589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oliniowy 22"/>
          <p:cNvCxnSpPr/>
          <p:nvPr/>
        </p:nvCxnSpPr>
        <p:spPr>
          <a:xfrm>
            <a:off x="0" y="6237312"/>
            <a:ext cx="27589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7020272" y="4512"/>
            <a:ext cx="15808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pl-PL" sz="1200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Fazy alkoholizmu</a:t>
            </a:r>
            <a:r>
              <a:rPr lang="pl-PL" sz="1200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</p:txBody>
      </p:sp>
      <p:sp>
        <p:nvSpPr>
          <p:cNvPr id="4" name="Prostokąt 3"/>
          <p:cNvSpPr/>
          <p:nvPr/>
        </p:nvSpPr>
        <p:spPr>
          <a:xfrm>
            <a:off x="3373017" y="36018"/>
            <a:ext cx="2736304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Instytucje pierwszego kontaktu:</a:t>
            </a:r>
          </a:p>
          <a:p>
            <a:pPr lvl="0"/>
            <a:endParaRPr lang="pl-PL" sz="1200" i="1" dirty="0" smtClean="0">
              <a:solidFill>
                <a:srgbClr val="C0000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Font typeface="+mj-lt"/>
              <a:buAutoNum type="arabicPeriod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Poradnia Terapii Uzależnień                 i Współuzależnienia od Alkoholu,        ul. Górnicza 3, 21 – 010 Łęczna,             tel. 81 752 07 41</a:t>
            </a:r>
          </a:p>
          <a:p>
            <a:pPr marL="228600" lvl="0" indent="-228600">
              <a:lnSpc>
                <a:spcPct val="115000"/>
              </a:lnSpc>
              <a:buFont typeface="+mj-lt"/>
              <a:buAutoNum type="arabicPeriod"/>
            </a:pPr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Font typeface="+mj-lt"/>
              <a:buAutoNum type="arabicPeriod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Regionalne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Centrum Trzeźwości "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MAKSYMILIAN„ ul. Jaśminowa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4, 21-010 Łęczna,                                  tel. (81) 462 94 99,  793 879 106,        e-mail: </a:t>
            </a:r>
            <a:r>
              <a:rPr lang="pl-PL" sz="1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4"/>
              </a:rPr>
              <a:t>rct.leczna@gmail.com</a:t>
            </a:r>
            <a:endParaRPr lang="pl-PL" sz="1200" u="sng" dirty="0" smtClean="0">
              <a:solidFill>
                <a:srgbClr val="0000FF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 startAt="3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Stowarzyszenie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„MONAR„    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Poradnia </a:t>
            </a:r>
            <a:r>
              <a:rPr lang="pl-PL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Profilaktyczno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– </a:t>
            </a: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Konsultacyjna</a:t>
            </a: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Plac Kościuszki 1, 21-010 Łęczna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tel. (81) 462 87 21 e-mail: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hlinkClick r:id="rId5"/>
              </a:rPr>
              <a:t>pkmonar_leczna@vp.pl</a:t>
            </a:r>
            <a:r>
              <a:rPr lang="pl-PL" sz="12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lvl="0"/>
            <a:endParaRPr lang="pl-PL" sz="1200" u="sng" dirty="0" smtClean="0">
              <a:solidFill>
                <a:srgbClr val="0000FF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 lvl="0" indent="-228600">
              <a:buAutoNum type="arabicPeriod" startAt="4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Powiatowe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Centrum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Pomocy</a:t>
            </a:r>
          </a:p>
          <a:p>
            <a:pPr lvl="0"/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Rodzinie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ul. Staszica 9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21 – 010 Łęczna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elefon: 81 53 15 384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F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ax: 81 44 58 801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it-IT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sekretariat@pcprleczna.pl</a:t>
            </a:r>
            <a:endParaRPr lang="pl-PL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Gminna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Komisja Rozwiązywania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Problemów Alkoholowych – pytaj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nią w swoim urzędzie gminy lub</a:t>
            </a:r>
          </a:p>
          <a:p>
            <a:pPr lvl="0"/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  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ośrodku pomocy społecznej.</a:t>
            </a: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3398659" y="6637825"/>
            <a:ext cx="574534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>
            <a:off x="3347864" y="281511"/>
            <a:ext cx="579613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6245932" y="281511"/>
            <a:ext cx="284380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Całe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życie osoby uzależnionej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koncentruje się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wokół alkoholu – jej głównym zajęciem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jest planowanie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, kiedy się napije,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za co i gdzie kupi alkohol. Alkoholik traci zainteresowanie rodziną, pracą, zaniedbuje swój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wygląd i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czystość otoczenia.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Spada jego popęd seksualny. Jednocześnie wciąż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wypiera fakt, że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ma problem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alkoholowy. Pojawiają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się pierwsze fizyczne symptomy uzależnienia, tzw. głód alkoholowy. Picie przybiera charakter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ciągły. Pojawia się gwałtowny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spadek samooceny, poczucie pustki i bezradności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2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</a:t>
            </a:r>
            <a:r>
              <a:rPr lang="pl-PL" sz="12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</a:t>
            </a:r>
            <a:r>
              <a:rPr lang="pl-PL" sz="12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aza przewlekła (chroniczna)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to najbardziej zaawansowana faza alkoholizmu. Alkoholik wyzbywa się wszelkich wyrzutów sumienia i zahamowań. Pije niemal bez przerwy,       od rana do wieczora. Stale wysoki poziom etanolu we krwi negatywnie odbija się na jego zdrowiu fizycznym i psychicznym. Każda próba przerwania ciągu alkoholowego kończy się  wystąpieniem zespołu </a:t>
            </a:r>
            <a:r>
              <a:rPr lang="pl-PL" sz="1200" dirty="0" err="1" smtClean="0">
                <a:latin typeface="Times New Roman"/>
                <a:ea typeface="Times New Roman"/>
                <a:cs typeface="Times New Roman"/>
              </a:rPr>
              <a:t>abstynencjnego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 Na tym etapie alkoholik sięga już nie tylko po typowe trunki -  w przypadku ich braku – również  trujące surogaty alkoholowe (denaturat). Picie doprowadza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do całkowitego wyczerpania organizmu i może spowodować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śmierć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.</a:t>
            </a:r>
            <a:endParaRPr lang="pl-PL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67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14069"/>
            <a:ext cx="2699792" cy="698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1200" i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Czy wiesz że</a:t>
            </a:r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0"/>
            <a:endParaRPr lang="pl-PL" sz="1200" i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lvl="0" indent="-1714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alkoholizm </a:t>
            </a: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jest  przyczyną (podłożem) powstawania wielu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chorób somatycznych                           i psychicznych,</a:t>
            </a:r>
            <a:endParaRPr lang="pl-PL" sz="12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alkoholizm jest chorobą śmiertelną!</a:t>
            </a: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Times New Roman"/>
                <a:ea typeface="Verdana" panose="020B0604030504040204" pitchFamily="34" charset="0"/>
              </a:rPr>
              <a:t>n</a:t>
            </a:r>
            <a:r>
              <a:rPr lang="pl-PL" sz="1200" dirty="0" smtClean="0">
                <a:latin typeface="Times New Roman"/>
                <a:ea typeface="Times New Roman"/>
              </a:rPr>
              <a:t>adużywanie alkoholu </a:t>
            </a: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wpływa         nie </a:t>
            </a:r>
            <a:r>
              <a:rPr lang="pl-PL" sz="1200" dirty="0">
                <a:solidFill>
                  <a:prstClr val="black"/>
                </a:solidFill>
                <a:latin typeface="Times New Roman"/>
                <a:ea typeface="Times New Roman"/>
              </a:rPr>
              <a:t>tylko na pijącego, </a:t>
            </a: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ale również      </a:t>
            </a:r>
            <a:r>
              <a:rPr lang="pl-PL" sz="1200" dirty="0">
                <a:solidFill>
                  <a:prstClr val="black"/>
                </a:solidFill>
                <a:latin typeface="Times New Roman"/>
                <a:ea typeface="Times New Roman"/>
              </a:rPr>
              <a:t>na jego otoczenie</a:t>
            </a: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!</a:t>
            </a:r>
          </a:p>
          <a:p>
            <a:pPr marL="171450" lvl="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alkohol </a:t>
            </a: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spożywany w nadmiarze 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wywołuje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zachowania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agresywne              i upośledzając działanie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mózgu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  uniemożliwia podejmowanie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świadomych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decyzji!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alkoholizm niszczy relacje z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rodziną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  i otoczeniem,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powoduje postępującą degradację społeczną i finansową osoby pijącej oraz jej najbliższych!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 smtClean="0">
                <a:latin typeface="Times New Roman"/>
                <a:ea typeface="Times New Roman"/>
              </a:rPr>
              <a:t>uzależniony </a:t>
            </a:r>
            <a:r>
              <a:rPr lang="pl-PL" sz="1200" dirty="0">
                <a:latin typeface="Times New Roman"/>
                <a:ea typeface="Times New Roman"/>
              </a:rPr>
              <a:t>przestaje kontrolować swoje zachowania i automatycznie sięga po </a:t>
            </a:r>
            <a:r>
              <a:rPr lang="pl-PL" sz="1200" dirty="0" smtClean="0">
                <a:latin typeface="Times New Roman"/>
                <a:ea typeface="Times New Roman"/>
              </a:rPr>
              <a:t>używkę!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>
                <a:latin typeface="Times New Roman"/>
                <a:ea typeface="Times New Roman"/>
              </a:rPr>
              <a:t>a</a:t>
            </a:r>
            <a:r>
              <a:rPr lang="pl-PL" sz="1200" dirty="0" smtClean="0">
                <a:latin typeface="Times New Roman"/>
                <a:ea typeface="Times New Roman"/>
              </a:rPr>
              <a:t>lkoholikiem stajemy się niepostrzeżenie – granica pomiędzy piciem towarzyskim a nałogowym jest bardzo płynna i zależy od indywidualnych cech naszego organizmu!</a:t>
            </a:r>
          </a:p>
          <a:p>
            <a:pPr marL="171450" indent="-1714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200" dirty="0">
                <a:latin typeface="Times New Roman"/>
                <a:ea typeface="Times New Roman"/>
              </a:rPr>
              <a:t>k</a:t>
            </a:r>
            <a:r>
              <a:rPr lang="pl-PL" sz="1200" dirty="0" smtClean="0">
                <a:latin typeface="Times New Roman"/>
                <a:ea typeface="Times New Roman"/>
              </a:rPr>
              <a:t>obiety i mężczyźni piją inaczej – organizm kobiety ma nieco mniejszą tolerancję na alkohol.</a:t>
            </a:r>
            <a:endParaRPr lang="pl-PL" sz="1100" dirty="0">
              <a:ea typeface="Calibri"/>
              <a:cs typeface="Times New Roman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987824" y="0"/>
            <a:ext cx="2880320" cy="7093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Czy Twoje picie to już problem?</a:t>
            </a:r>
          </a:p>
          <a:p>
            <a:endParaRPr lang="pl-PL" sz="1400" i="1" dirty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Każda uroczystość rodzinna czy impreza     u znajomych jest dla Ciebie okazją do sięgnięcia po kieliszek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lub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piwo i niestety nie kończysz na jednym? Szukasz okazji do spożywania alkoholu tłumacząc to chęcią </a:t>
            </a:r>
            <a:r>
              <a:rPr lang="pl-PL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odprężenia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się, wyluzowania, odreagowania stresu? A może zauważasz,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że pijesz coraz więcej, ale nie wiesz, czy to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jeszcze picie towarzyskie czy już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uzależnienie? 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Odpowiedz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szczerze na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te pytania        (</a:t>
            </a:r>
            <a:r>
              <a:rPr lang="pl-PL" sz="1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TAK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lub </a:t>
            </a:r>
            <a:r>
              <a:rPr lang="pl-PL" sz="1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NIE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i przekonaj się, czy masz problem z alkoholem.</a:t>
            </a:r>
            <a:endParaRPr lang="pl-PL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Czy czujesz, że pijesz </a:t>
            </a:r>
            <a:r>
              <a:rPr lang="pl-PL" sz="1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za często i za  dużo?</a:t>
            </a:r>
            <a:endParaRPr lang="pl-PL" sz="1200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 Czy ktoś z otoczenia zwrócił Ci uwagę</a:t>
            </a:r>
            <a:r>
              <a:rPr lang="pl-PL" sz="1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   </a:t>
            </a:r>
            <a:r>
              <a:rPr lang="pl-PL" sz="12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że masz problem z piciem?</a:t>
            </a:r>
            <a:endParaRPr lang="pl-PL" sz="1200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Czy picie alkoholu </a:t>
            </a:r>
            <a:r>
              <a:rPr lang="pl-PL" sz="1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 zachowanie          „po kielichu” wywołuje w </a:t>
            </a:r>
            <a:r>
              <a:rPr lang="pl-PL" sz="12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Tobie poczucie winy?</a:t>
            </a:r>
            <a:endParaRPr lang="pl-PL" sz="1200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4. Czy pijesz na pusty żołądek?</a:t>
            </a:r>
            <a:endParaRPr lang="pl-PL" sz="1200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pl-PL" sz="1200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5. Czy pijesz w samotności?</a:t>
            </a:r>
            <a:endParaRPr lang="pl-PL" sz="1200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2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Jeżeli na co </a:t>
            </a:r>
            <a:r>
              <a:rPr lang="pl-PL" sz="1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najmniej </a:t>
            </a:r>
            <a:r>
              <a:rPr lang="pl-PL" sz="12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 </a:t>
            </a:r>
            <a:r>
              <a:rPr lang="pl-PL" sz="1200" b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 </a:t>
            </a:r>
            <a:r>
              <a:rPr lang="pl-PL" sz="1200" b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tych pytań </a:t>
            </a:r>
            <a:r>
              <a:rPr lang="pl-PL" sz="1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odpowiedziałeś „TAK”, masz problem </a:t>
            </a:r>
            <a:r>
              <a:rPr lang="pl-PL" sz="12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z </a:t>
            </a:r>
            <a:r>
              <a:rPr lang="pl-PL" sz="12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uzależnieniem od alkoholu i powinieneś poszukać </a:t>
            </a:r>
            <a:r>
              <a:rPr lang="pl-PL" sz="12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pomocy!</a:t>
            </a:r>
            <a:endParaRPr lang="pl-PL" sz="12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pl-PL" sz="1200" i="1" dirty="0">
              <a:solidFill>
                <a:srgbClr val="FF0000"/>
              </a:solidFill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 flipV="1">
            <a:off x="6187899" y="260648"/>
            <a:ext cx="298782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3059832" y="271384"/>
            <a:ext cx="28083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72008" y="272690"/>
            <a:ext cx="2555776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oliniowy 24"/>
          <p:cNvCxnSpPr/>
          <p:nvPr/>
        </p:nvCxnSpPr>
        <p:spPr>
          <a:xfrm>
            <a:off x="2987824" y="6661726"/>
            <a:ext cx="273630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Łącznik prostoliniowy 1023"/>
          <p:cNvCxnSpPr/>
          <p:nvPr/>
        </p:nvCxnSpPr>
        <p:spPr>
          <a:xfrm>
            <a:off x="107504" y="6669360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Łącznik prostoliniowy 1029"/>
          <p:cNvCxnSpPr/>
          <p:nvPr/>
        </p:nvCxnSpPr>
        <p:spPr>
          <a:xfrm>
            <a:off x="6156176" y="6661726"/>
            <a:ext cx="2987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6156176" y="-5615"/>
            <a:ext cx="2987823" cy="7042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Fazy alkoholizmu:</a:t>
            </a:r>
          </a:p>
          <a:p>
            <a:endParaRPr lang="pl-PL" sz="1200" i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pl-PL" sz="12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Choroba alkoholowa postępuje przechodząc w kolejne fazy, charakteryzujące się narastaniem objawów i coraz większym stopniem ich nasilenia. </a:t>
            </a:r>
          </a:p>
          <a:p>
            <a:r>
              <a:rPr lang="pl-PL" sz="12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  W pierwszej fazie – </a:t>
            </a:r>
            <a:r>
              <a:rPr lang="pl-PL" sz="1200" b="1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prealkoholowej</a:t>
            </a:r>
            <a:r>
              <a:rPr lang="pl-PL" sz="12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(wstępnej)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objawy nie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odbiegają znacznie od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zachowań osób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sięgających po trunki okazjonalnie.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Inne jest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za to podejście danej osoby do alkoholu. Potencjalny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alkoholik odkrywa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że picie jest dla niego szczególnie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przyjemne i </a:t>
            </a: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odprężające.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Zaczyna zatem traktować alkohol jako „panaceum” na stres    i niepowodzenia. Coraz częstsze i odruchowe sięganie po „kielicha na dobry humor” rozwija tolerancję organizmu, w efekcie trzeba wypić coraz więcej, żeby osiągnąć stan upojenia.</a:t>
            </a:r>
          </a:p>
          <a:p>
            <a:pPr>
              <a:lnSpc>
                <a:spcPct val="115000"/>
              </a:lnSpc>
            </a:pPr>
            <a:r>
              <a:rPr lang="pl-PL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</a:t>
            </a:r>
            <a:r>
              <a:rPr lang="pl-PL" sz="1200" b="1" dirty="0">
                <a:latin typeface="Times New Roman"/>
                <a:ea typeface="Times New Roman"/>
              </a:rPr>
              <a:t>Fazę ostrzegawczą </a:t>
            </a:r>
            <a:r>
              <a:rPr lang="pl-PL" sz="1200" dirty="0">
                <a:latin typeface="Times New Roman"/>
                <a:ea typeface="Times New Roman"/>
              </a:rPr>
              <a:t>rozpoczyna pojawienie się pierwszego „palimpsestu”, czyli inaczej luki </a:t>
            </a:r>
            <a:r>
              <a:rPr lang="pl-PL" sz="1200" dirty="0" smtClean="0">
                <a:latin typeface="Times New Roman"/>
                <a:ea typeface="Times New Roman"/>
              </a:rPr>
              <a:t>pamięciowej - potocznie określanej jako </a:t>
            </a:r>
            <a:r>
              <a:rPr lang="pl-PL" sz="1200" dirty="0">
                <a:latin typeface="Times New Roman"/>
                <a:ea typeface="Times New Roman"/>
              </a:rPr>
              <a:t>„urwanie filmu</a:t>
            </a:r>
            <a:r>
              <a:rPr lang="pl-PL" sz="1200" dirty="0" smtClean="0">
                <a:latin typeface="Times New Roman"/>
                <a:ea typeface="Times New Roman"/>
              </a:rPr>
              <a:t>”.</a:t>
            </a:r>
          </a:p>
          <a:p>
            <a:pPr>
              <a:lnSpc>
                <a:spcPct val="115000"/>
              </a:lnSpc>
            </a:pPr>
            <a:r>
              <a:rPr lang="pl-PL" sz="1200" dirty="0">
                <a:latin typeface="Times New Roman"/>
                <a:ea typeface="Times New Roman"/>
                <a:cs typeface="Times New Roman"/>
              </a:rPr>
              <a:t>Typowe dla tej fazy jest też pojawienie się wyrzutów sumienia. Potencjalny alkoholik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zaczyna uświadamiać sobie,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że pije zbyt dużo, ale 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nie dopuszcza jeszcze myśli, </a:t>
            </a:r>
            <a:r>
              <a:rPr lang="pl-PL" sz="1200" dirty="0">
                <a:latin typeface="Times New Roman"/>
                <a:ea typeface="Times New Roman"/>
                <a:cs typeface="Times New Roman"/>
              </a:rPr>
              <a:t>że ma problem alkoholowy. </a:t>
            </a:r>
            <a:endParaRPr lang="pl-PL" sz="12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    </a:t>
            </a:r>
            <a:r>
              <a:rPr lang="pl-PL" sz="12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Faza </a:t>
            </a:r>
            <a:r>
              <a:rPr lang="pl-PL" sz="12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krytyczna </a:t>
            </a:r>
            <a:r>
              <a:rPr lang="pl-PL" sz="1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rozpoczyna się                 w momencie, gdy alkoholik traci kontrolę nad piciem. Żadne obietnice składane sobie lub bliskim nie są w stanie powstrzymać go od sięgnięcia po </a:t>
            </a:r>
            <a:r>
              <a:rPr lang="pl-PL" sz="1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kieliszek.</a:t>
            </a:r>
            <a:r>
              <a:rPr lang="pl-PL" sz="1200" dirty="0" smtClean="0">
                <a:latin typeface="Times New Roman"/>
                <a:ea typeface="Times New Roman"/>
                <a:cs typeface="Times New Roman"/>
              </a:rPr>
              <a:t>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1200" dirty="0">
                <a:latin typeface="Times New Roman"/>
                <a:ea typeface="Verdana" panose="020B0604030504040204" pitchFamily="34" charset="0"/>
                <a:cs typeface="Times New Roman"/>
              </a:rPr>
              <a:t> </a:t>
            </a:r>
            <a:r>
              <a:rPr lang="pl-PL" sz="1200" dirty="0" smtClean="0">
                <a:latin typeface="Times New Roman"/>
                <a:ea typeface="Verdana" panose="020B0604030504040204" pitchFamily="34" charset="0"/>
                <a:cs typeface="Times New Roman"/>
              </a:rPr>
              <a:t>   </a:t>
            </a:r>
            <a:endParaRPr lang="pl-PL" sz="12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3455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713</Words>
  <Application>Microsoft Office PowerPoint</Application>
  <PresentationFormat>Pokaz na ekranie (4:3)</PresentationFormat>
  <Paragraphs>58</Paragraphs>
  <Slides>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  Czy to jeszcze zabawa czy już choroba?  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Chmiel</dc:creator>
  <cp:lastModifiedBy>Monika Chmiel</cp:lastModifiedBy>
  <cp:revision>58</cp:revision>
  <cp:lastPrinted>2021-09-22T08:32:17Z</cp:lastPrinted>
  <dcterms:created xsi:type="dcterms:W3CDTF">2021-06-17T07:23:14Z</dcterms:created>
  <dcterms:modified xsi:type="dcterms:W3CDTF">2021-12-14T06:48:50Z</dcterms:modified>
</cp:coreProperties>
</file>