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4" autoAdjust="0"/>
    <p:restoredTop sz="94660"/>
  </p:normalViewPr>
  <p:slideViewPr>
    <p:cSldViewPr>
      <p:cViewPr>
        <p:scale>
          <a:sx n="109" d="100"/>
          <a:sy n="109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444E094E-6EE2-4504-969F-6A55CFE5E80D}" type="datetimeFigureOut">
              <a:rPr lang="pl-PL" smtClean="0"/>
              <a:pPr/>
              <a:t>2021-12-14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71800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BF1861B0-4841-44F9-8C6F-8241072709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899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87F3A-865C-4C0D-9E92-A5CCA758917D}" type="slidenum">
              <a:rPr lang="pl-PL" smtClean="0">
                <a:solidFill>
                  <a:prstClr val="black"/>
                </a:solidFill>
              </a:rPr>
              <a:pPr/>
              <a:t>1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38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861B0-4841-44F9-8C6F-82410727092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0542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46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05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9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67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7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94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89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84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2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A9047-5876-4236-80F2-97E5F1C8915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2021-12-14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906EC-AE9F-4B9D-B126-48E18F891D8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15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ekretariat@pcprleczna.pl" TargetMode="External"/><Relationship Id="rId5" Type="http://schemas.openxmlformats.org/officeDocument/2006/relationships/hyperlink" Target="mailto:pkmonar_leczna@vp.pl" TargetMode="External"/><Relationship Id="rId4" Type="http://schemas.openxmlformats.org/officeDocument/2006/relationships/hyperlink" Target="mailto:rct.leczna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5716908"/>
            <a:ext cx="3239258" cy="1141091"/>
          </a:xfrm>
          <a:ln>
            <a:noFill/>
          </a:ln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pl-PL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/>
            </a:r>
            <a:br>
              <a:rPr lang="pl-PL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lang="pl-PL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/>
            </a:r>
            <a:br>
              <a:rPr lang="pl-PL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lang="pl-PL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/>
            </a:r>
            <a:br>
              <a:rPr lang="pl-PL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lang="pl-PL" sz="12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pl-PL" sz="12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r>
              <a:rPr lang="pl-PL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pl-PL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l-PL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8876" y="1468238"/>
            <a:ext cx="2351582" cy="754559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r>
              <a:rPr lang="pl-PL" sz="14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NIE PIJ ZA ZDROWIE SWOJEGO DZIECKA!</a:t>
            </a:r>
          </a:p>
          <a:p>
            <a:r>
              <a:rPr lang="pl-PL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Zadbaj o nie sama!</a:t>
            </a:r>
            <a:endParaRPr lang="pl-PL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28876" y="5877272"/>
            <a:ext cx="247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>
                <a:solidFill>
                  <a:prstClr val="black"/>
                </a:solidFill>
              </a:rPr>
              <a:t>POWIATOWE CENTRUM POMOCY RODZINIE </a:t>
            </a:r>
          </a:p>
          <a:p>
            <a:pPr algn="ctr"/>
            <a:r>
              <a:rPr lang="pl-PL" sz="900" dirty="0">
                <a:solidFill>
                  <a:prstClr val="black"/>
                </a:solidFill>
              </a:rPr>
              <a:t> W ŁĘCZNEJ 2021</a:t>
            </a:r>
          </a:p>
        </p:txBody>
      </p:sp>
      <p:cxnSp>
        <p:nvCxnSpPr>
          <p:cNvPr id="12" name="Łącznik prostoliniowy 11"/>
          <p:cNvCxnSpPr/>
          <p:nvPr/>
        </p:nvCxnSpPr>
        <p:spPr>
          <a:xfrm>
            <a:off x="47176" y="1012865"/>
            <a:ext cx="2834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oliniowy 17"/>
          <p:cNvCxnSpPr/>
          <p:nvPr/>
        </p:nvCxnSpPr>
        <p:spPr>
          <a:xfrm>
            <a:off x="15725" y="2445098"/>
            <a:ext cx="286576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104579" y="5589240"/>
            <a:ext cx="279487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Łącznik prostoliniowy 1046"/>
          <p:cNvCxnSpPr/>
          <p:nvPr/>
        </p:nvCxnSpPr>
        <p:spPr>
          <a:xfrm>
            <a:off x="3252195" y="3452127"/>
            <a:ext cx="592759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Łącznik prostoliniowy 1054"/>
          <p:cNvCxnSpPr/>
          <p:nvPr/>
        </p:nvCxnSpPr>
        <p:spPr>
          <a:xfrm>
            <a:off x="3267564" y="2546457"/>
            <a:ext cx="586295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Łącznik prostoliniowy 1069"/>
          <p:cNvCxnSpPr/>
          <p:nvPr/>
        </p:nvCxnSpPr>
        <p:spPr>
          <a:xfrm flipV="1">
            <a:off x="3211218" y="4293096"/>
            <a:ext cx="5924061" cy="634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9" name="Łącznik prostoliniowy 1078"/>
          <p:cNvCxnSpPr/>
          <p:nvPr/>
        </p:nvCxnSpPr>
        <p:spPr>
          <a:xfrm>
            <a:off x="3260583" y="5184774"/>
            <a:ext cx="588174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6" name="Łącznik prostoliniowy 1095"/>
          <p:cNvCxnSpPr/>
          <p:nvPr/>
        </p:nvCxnSpPr>
        <p:spPr>
          <a:xfrm>
            <a:off x="3250423" y="6669360"/>
            <a:ext cx="5869521" cy="181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ole tekstowe 30"/>
          <p:cNvSpPr txBox="1"/>
          <p:nvPr/>
        </p:nvSpPr>
        <p:spPr>
          <a:xfrm>
            <a:off x="3249429" y="116632"/>
            <a:ext cx="5898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Gdzie </a:t>
            </a:r>
            <a:r>
              <a:rPr lang="pl-PL" sz="12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szukać </a:t>
            </a:r>
            <a:r>
              <a:rPr lang="pl-PL" sz="12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pomocy?</a:t>
            </a:r>
            <a:r>
              <a:rPr lang="pl-PL" sz="12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12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-------------</a:t>
            </a:r>
            <a:r>
              <a:rPr lang="pl-PL" sz="12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Instytucje </a:t>
            </a:r>
            <a:r>
              <a:rPr lang="pl-PL" sz="12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pierwszego kontaktu</a:t>
            </a:r>
            <a:r>
              <a:rPr lang="pl-PL" sz="12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</p:txBody>
      </p:sp>
      <p:cxnSp>
        <p:nvCxnSpPr>
          <p:cNvPr id="58" name="Łącznik prostoliniowy 57"/>
          <p:cNvCxnSpPr/>
          <p:nvPr/>
        </p:nvCxnSpPr>
        <p:spPr>
          <a:xfrm>
            <a:off x="3213107" y="1792742"/>
            <a:ext cx="591788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35" y="2889845"/>
            <a:ext cx="2711963" cy="218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167848" y="705088"/>
            <a:ext cx="2592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Jesteś w ciąży? 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3382999" y="4597795"/>
            <a:ext cx="1363999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tel</a:t>
            </a: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81 752 07 41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7296201" y="4380811"/>
            <a:ext cx="16234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b="1" i="1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Poradnia Terapii </a:t>
            </a:r>
            <a:r>
              <a:rPr lang="pl-PL" sz="1200" b="1" i="1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Uzależnienia</a:t>
            </a:r>
          </a:p>
          <a:p>
            <a:r>
              <a:rPr lang="pl-PL" sz="1200" b="1" i="1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l-PL" sz="1200" b="1" i="1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Współuzależnienia </a:t>
            </a:r>
            <a:endParaRPr lang="pl-PL" sz="1200" b="1" i="1" dirty="0" smtClean="0">
              <a:solidFill>
                <a:prstClr val="black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pl-PL" sz="1200" b="1" i="1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od </a:t>
            </a:r>
            <a:r>
              <a:rPr lang="pl-PL" sz="1200" b="1" i="1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Alkoholu</a:t>
            </a:r>
            <a:endParaRPr lang="pl-PL" i="1" dirty="0"/>
          </a:p>
        </p:txBody>
      </p:sp>
      <p:sp>
        <p:nvSpPr>
          <p:cNvPr id="19" name="Prostokąt 18"/>
          <p:cNvSpPr/>
          <p:nvPr/>
        </p:nvSpPr>
        <p:spPr>
          <a:xfrm>
            <a:off x="5056861" y="4543765"/>
            <a:ext cx="120286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ul</a:t>
            </a: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Górnicza 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</a:t>
            </a:r>
            <a:endParaRPr lang="pl-PL" sz="1200" dirty="0">
              <a:solidFill>
                <a:prstClr val="black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21 – 010 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Łęczna             </a:t>
            </a:r>
            <a:endParaRPr lang="pl-PL" sz="1200" dirty="0">
              <a:solidFill>
                <a:prstClr val="black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7176851" y="2646878"/>
            <a:ext cx="1919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b="1" i="1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Regionalne Centrum </a:t>
            </a:r>
            <a:endParaRPr lang="pl-PL" sz="1200" b="1" i="1" dirty="0" smtClean="0">
              <a:solidFill>
                <a:prstClr val="black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pl-PL" sz="1200" b="1" i="1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Trzeźwości </a:t>
            </a:r>
          </a:p>
          <a:p>
            <a:r>
              <a:rPr lang="pl-PL" sz="1200" b="1" i="1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"MAKSYMILIAN</a:t>
            </a:r>
            <a:r>
              <a:rPr lang="pl-PL" sz="1200" b="1" i="1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" </a:t>
            </a:r>
            <a:endParaRPr lang="pl-PL" b="1" i="1" dirty="0">
              <a:ea typeface="Verdana" panose="020B0604030504040204" pitchFamily="34" charset="0"/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5133539" y="2713038"/>
            <a:ext cx="1248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ul. 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Jaśminowa 4 </a:t>
            </a:r>
          </a:p>
          <a:p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21-010 Łęczna </a:t>
            </a:r>
            <a:endParaRPr lang="pl-PL" dirty="0"/>
          </a:p>
        </p:txBody>
      </p:sp>
      <p:sp>
        <p:nvSpPr>
          <p:cNvPr id="22" name="Prostokąt 21"/>
          <p:cNvSpPr/>
          <p:nvPr/>
        </p:nvSpPr>
        <p:spPr>
          <a:xfrm>
            <a:off x="3267564" y="2646878"/>
            <a:ext cx="160422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tel. (81) 462 94 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99, </a:t>
            </a:r>
          </a:p>
          <a:p>
            <a:pPr lvl="0">
              <a:lnSpc>
                <a:spcPct val="115000"/>
              </a:lnSpc>
            </a:pP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el. 793</a:t>
            </a: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 879 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106     </a:t>
            </a:r>
          </a:p>
          <a:p>
            <a:pPr lvl="0">
              <a:lnSpc>
                <a:spcPct val="115000"/>
              </a:lnSpc>
            </a:pPr>
            <a:r>
              <a:rPr lang="pl-PL" sz="1200" u="sng" dirty="0" smtClean="0">
                <a:solidFill>
                  <a:srgbClr val="0000FF"/>
                </a:solidFill>
                <a:ea typeface="Verdana" panose="020B0604030504040204" pitchFamily="34" charset="0"/>
                <a:cs typeface="Times New Roman" panose="02020603050405020304" pitchFamily="18" charset="0"/>
                <a:hlinkClick r:id="rId4"/>
              </a:rPr>
              <a:t>rct.leczna@gmail.com</a:t>
            </a:r>
            <a:r>
              <a:rPr lang="pl-PL" sz="1200" u="sng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pl-PL" sz="1200" u="sng" dirty="0">
              <a:solidFill>
                <a:srgbClr val="FF0000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7226191" y="3452127"/>
            <a:ext cx="1904329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pl-PL" sz="1200" b="1" i="1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Stowarzyszenie „MONAR„       </a:t>
            </a:r>
            <a:endParaRPr lang="pl-PL" sz="1200" b="1" i="1" dirty="0" smtClean="0">
              <a:solidFill>
                <a:prstClr val="black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pl-PL" sz="1200" b="1" i="1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Poradnia </a:t>
            </a:r>
            <a:r>
              <a:rPr lang="pl-PL" sz="1200" b="1" i="1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Profilaktyczno- Konsultacyjna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5118982" y="3643537"/>
            <a:ext cx="121461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Plac </a:t>
            </a: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Kościuszki 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</a:t>
            </a:r>
          </a:p>
          <a:p>
            <a:pPr lvl="0">
              <a:lnSpc>
                <a:spcPct val="115000"/>
              </a:lnSpc>
            </a:pP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21-010 </a:t>
            </a: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Łęczna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3252195" y="3655778"/>
            <a:ext cx="1707616" cy="48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tel. (81) 462 87 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21</a:t>
            </a:r>
            <a:endParaRPr lang="pl-PL" sz="1200" dirty="0">
              <a:solidFill>
                <a:prstClr val="black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pl-PL" sz="1200" u="sng" dirty="0" smtClean="0">
                <a:solidFill>
                  <a:srgbClr val="0000FF"/>
                </a:solidFill>
                <a:ea typeface="Verdana" panose="020B0604030504040204" pitchFamily="34" charset="0"/>
                <a:cs typeface="Times New Roman" panose="02020603050405020304" pitchFamily="18" charset="0"/>
                <a:hlinkClick r:id="rId5"/>
              </a:rPr>
              <a:t>pkmonar_leczna@vp.pl</a:t>
            </a:r>
            <a:endParaRPr lang="pl-PL" sz="1200" u="sng" dirty="0">
              <a:solidFill>
                <a:srgbClr val="0000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7249102" y="1909565"/>
            <a:ext cx="1522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b="1" i="1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Powiatowe Centrum </a:t>
            </a:r>
            <a:endParaRPr lang="pl-PL" sz="1200" b="1" i="1" dirty="0" smtClean="0">
              <a:solidFill>
                <a:prstClr val="black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pl-PL" sz="1200" b="1" i="1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Pomocy </a:t>
            </a:r>
            <a:r>
              <a:rPr lang="pl-PL" sz="1200" b="1" i="1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Rodzinie</a:t>
            </a:r>
            <a:endParaRPr lang="pl-PL" b="1" i="1" dirty="0">
              <a:ea typeface="Verdana" panose="020B0604030504040204" pitchFamily="34" charset="0"/>
            </a:endParaRPr>
          </a:p>
        </p:txBody>
      </p:sp>
      <p:sp>
        <p:nvSpPr>
          <p:cNvPr id="28" name="Prostokąt 27"/>
          <p:cNvSpPr/>
          <p:nvPr/>
        </p:nvSpPr>
        <p:spPr>
          <a:xfrm>
            <a:off x="5100334" y="1909564"/>
            <a:ext cx="1183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ul. Staszica 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9</a:t>
            </a:r>
          </a:p>
          <a:p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21 </a:t>
            </a: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010 Łęczna</a:t>
            </a:r>
            <a:endParaRPr lang="pl-PL" sz="1200" dirty="0">
              <a:ea typeface="Verdana" panose="020B0604030504040204" pitchFamily="34" charset="0"/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3249429" y="1885138"/>
            <a:ext cx="1884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it-IT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it-IT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81 53 15 384</a:t>
            </a: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</a:t>
            </a:r>
            <a:r>
              <a:rPr lang="it-IT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ax</a:t>
            </a:r>
            <a:r>
              <a:rPr lang="it-IT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81 44 58 801</a:t>
            </a: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                </a:t>
            </a:r>
            <a:r>
              <a:rPr lang="it-IT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pl-PL" sz="1200" dirty="0" smtClean="0">
              <a:solidFill>
                <a:prstClr val="black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it-IT" sz="1200" dirty="0" smtClean="0">
                <a:solidFill>
                  <a:prstClr val="black"/>
                </a:solidFill>
                <a:ea typeface="Verdana" panose="020B0604030504040204" pitchFamily="34" charset="0"/>
                <a:cs typeface="Times New Roman" panose="02020603050405020304" pitchFamily="18" charset="0"/>
                <a:hlinkClick r:id="rId6"/>
              </a:rPr>
              <a:t>sekretariat@pcprleczna.pl</a:t>
            </a:r>
            <a:endParaRPr lang="pl-PL" sz="1200" dirty="0">
              <a:solidFill>
                <a:prstClr val="black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Prostokąt 32"/>
          <p:cNvSpPr/>
          <p:nvPr/>
        </p:nvSpPr>
        <p:spPr>
          <a:xfrm rot="10800000">
            <a:off x="3521612" y="2168684"/>
            <a:ext cx="14347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pl-PL" dirty="0">
              <a:ea typeface="Verdana" panose="020B0604030504040204" pitchFamily="34" charset="0"/>
            </a:endParaRPr>
          </a:p>
        </p:txBody>
      </p:sp>
      <p:cxnSp>
        <p:nvCxnSpPr>
          <p:cNvPr id="35" name="Łącznik prostoliniowy 34"/>
          <p:cNvCxnSpPr/>
          <p:nvPr/>
        </p:nvCxnSpPr>
        <p:spPr>
          <a:xfrm>
            <a:off x="3260583" y="476672"/>
            <a:ext cx="58874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rostokąt 45"/>
          <p:cNvSpPr/>
          <p:nvPr/>
        </p:nvSpPr>
        <p:spPr>
          <a:xfrm>
            <a:off x="7296201" y="5554106"/>
            <a:ext cx="1823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b="1" i="1" dirty="0" smtClean="0">
                <a:ea typeface="Verdana" panose="020B0604030504040204" pitchFamily="34" charset="0"/>
              </a:rPr>
              <a:t>Regionalny Punkt </a:t>
            </a:r>
          </a:p>
          <a:p>
            <a:r>
              <a:rPr lang="pl-PL" sz="1200" b="1" i="1" dirty="0" smtClean="0">
                <a:ea typeface="Verdana" panose="020B0604030504040204" pitchFamily="34" charset="0"/>
              </a:rPr>
              <a:t>Diagnozy </a:t>
            </a:r>
          </a:p>
          <a:p>
            <a:r>
              <a:rPr lang="pl-PL" sz="1200" b="1" i="1" dirty="0" smtClean="0">
                <a:ea typeface="Verdana" panose="020B0604030504040204" pitchFamily="34" charset="0"/>
              </a:rPr>
              <a:t>i </a:t>
            </a:r>
            <a:r>
              <a:rPr lang="pl-PL" sz="1200" b="1" i="1" dirty="0">
                <a:ea typeface="Verdana" panose="020B0604030504040204" pitchFamily="34" charset="0"/>
              </a:rPr>
              <a:t>Terapii </a:t>
            </a:r>
            <a:r>
              <a:rPr lang="pl-PL" sz="1200" b="1" i="1" dirty="0" smtClean="0">
                <a:ea typeface="Verdana" panose="020B0604030504040204" pitchFamily="34" charset="0"/>
              </a:rPr>
              <a:t>FAS/FASD  </a:t>
            </a:r>
          </a:p>
        </p:txBody>
      </p:sp>
      <p:sp>
        <p:nvSpPr>
          <p:cNvPr id="47" name="Prostokąt 46"/>
          <p:cNvSpPr/>
          <p:nvPr/>
        </p:nvSpPr>
        <p:spPr>
          <a:xfrm>
            <a:off x="3453194" y="5641438"/>
            <a:ext cx="12329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</a:rPr>
              <a:t>tel. 81</a:t>
            </a: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</a:rPr>
              <a:t> 528 76 67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1" name="Prostokąt 50"/>
          <p:cNvSpPr/>
          <p:nvPr/>
        </p:nvSpPr>
        <p:spPr>
          <a:xfrm>
            <a:off x="4982997" y="5184774"/>
            <a:ext cx="13505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</a:rPr>
              <a:t>k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</a:rPr>
              <a:t>ontakt przez </a:t>
            </a:r>
          </a:p>
          <a:p>
            <a:pPr lvl="0"/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</a:rPr>
              <a:t>sekretariat ROPS </a:t>
            </a:r>
          </a:p>
          <a:p>
            <a:pPr lvl="0"/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</a:rPr>
              <a:t>w </a:t>
            </a: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</a:rPr>
              <a:t>Lublinie 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</a:rPr>
              <a:t>ul. Diamentowa 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</a:rPr>
              <a:t>2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</a:rPr>
              <a:t>l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</a:rPr>
              <a:t>ub sekretariat PCPR Łęczna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</a:rPr>
              <a:t>u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</a:rPr>
              <a:t>l. Staszica 9</a:t>
            </a:r>
            <a:endParaRPr lang="pl-PL" sz="1200" dirty="0">
              <a:solidFill>
                <a:prstClr val="black"/>
              </a:solidFill>
              <a:ea typeface="Verdana" panose="020B0604030504040204" pitchFamily="34" charset="0"/>
            </a:endParaRPr>
          </a:p>
        </p:txBody>
      </p:sp>
      <p:sp>
        <p:nvSpPr>
          <p:cNvPr id="52" name="pole tekstowe 51"/>
          <p:cNvSpPr txBox="1"/>
          <p:nvPr/>
        </p:nvSpPr>
        <p:spPr>
          <a:xfrm>
            <a:off x="3387678" y="598775"/>
            <a:ext cx="5606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ea typeface="Verdana" panose="020B0604030504040204" pitchFamily="34" charset="0"/>
              </a:rPr>
              <a:t>Planujesz </a:t>
            </a:r>
            <a:r>
              <a:rPr lang="pl-PL" sz="1200" dirty="0" smtClean="0">
                <a:ea typeface="Verdana" panose="020B0604030504040204" pitchFamily="34" charset="0"/>
              </a:rPr>
              <a:t>powiększenie rodziny? Jesteś w ciąży?</a:t>
            </a:r>
          </a:p>
          <a:p>
            <a:r>
              <a:rPr lang="pl-PL" sz="1200" dirty="0" smtClean="0">
                <a:ea typeface="Verdana" panose="020B0604030504040204" pitchFamily="34" charset="0"/>
              </a:rPr>
              <a:t>W trakcie ciąży lub tuż przed tym jak się 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</a:rPr>
              <a:t>o </a:t>
            </a:r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</a:rPr>
              <a:t>niej </a:t>
            </a:r>
            <a:r>
              <a:rPr lang="pl-PL" sz="1200" dirty="0" smtClean="0">
                <a:ea typeface="Verdana" panose="020B0604030504040204" pitchFamily="34" charset="0"/>
              </a:rPr>
              <a:t>dowiedziałaś zdarzało się, </a:t>
            </a:r>
            <a:r>
              <a:rPr lang="pl-PL" sz="1200" dirty="0">
                <a:ea typeface="Verdana" panose="020B0604030504040204" pitchFamily="34" charset="0"/>
              </a:rPr>
              <a:t>ż</a:t>
            </a:r>
            <a:r>
              <a:rPr lang="pl-PL" sz="1200" dirty="0" smtClean="0">
                <a:ea typeface="Verdana" panose="020B0604030504040204" pitchFamily="34" charset="0"/>
              </a:rPr>
              <a:t>e piłaś choćby</a:t>
            </a:r>
          </a:p>
          <a:p>
            <a:r>
              <a:rPr lang="pl-PL" sz="1200" dirty="0" smtClean="0">
                <a:ea typeface="Verdana" panose="020B0604030504040204" pitchFamily="34" charset="0"/>
              </a:rPr>
              <a:t> niewielkie dawki alkoholu ? </a:t>
            </a:r>
          </a:p>
          <a:p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</a:rPr>
              <a:t>Masz pytania, 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</a:rPr>
              <a:t>wątpliwości, obawy?</a:t>
            </a:r>
          </a:p>
          <a:p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</a:rPr>
              <a:t>Porozmawiaj ze swoją położną, lekarzem prowadzącym ciążę lub skorzystaj                          z profesjonalnej pomocy !</a:t>
            </a:r>
            <a:endParaRPr lang="pl-PL" sz="1200" dirty="0" smtClean="0">
              <a:ea typeface="Verdana" panose="020B0604030504040204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532982" y="5973626"/>
            <a:ext cx="1232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l-PL" sz="1200" dirty="0">
                <a:solidFill>
                  <a:prstClr val="black"/>
                </a:solidFill>
                <a:ea typeface="Verdana" panose="020B0604030504040204" pitchFamily="34" charset="0"/>
              </a:rPr>
              <a:t>tel. 81 </a:t>
            </a:r>
            <a:r>
              <a:rPr lang="pl-PL" sz="1200" dirty="0" smtClean="0">
                <a:solidFill>
                  <a:prstClr val="black"/>
                </a:solidFill>
                <a:ea typeface="Verdana" panose="020B0604030504040204" pitchFamily="34" charset="0"/>
              </a:rPr>
              <a:t>53 15 384</a:t>
            </a: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83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0100" y="0"/>
            <a:ext cx="2733708" cy="652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200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Czy wiesz że</a:t>
            </a:r>
            <a:r>
              <a:rPr lang="pl-PL" sz="12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lvl="0"/>
            <a:endParaRPr lang="pl-PL" sz="1200" i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lvl="0" indent="-17145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Jeżeli pijesz alkohol będąc w ciąży, Twoje dziecko pije razem z Tobą!</a:t>
            </a:r>
          </a:p>
          <a:p>
            <a:pPr marL="171450" lvl="0" indent="-17145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Już 30 minut po spożyciu przez ciężarną alkoholu, jego stężenie we krwi dziecka jest takie samo jak we krwi matki.</a:t>
            </a:r>
          </a:p>
          <a:p>
            <a:pPr marL="171450" lvl="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żywka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ciąży (nawet najmniejsza jej ilość) może nieodwracalnie uszkodzić płód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jego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układ nerwowy, serce, wątrobę i inne ważne narządy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wewnętrzne.</a:t>
            </a:r>
          </a:p>
          <a:p>
            <a:pPr marL="171450" lvl="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200" dirty="0">
                <a:solidFill>
                  <a:prstClr val="black"/>
                </a:solidFill>
                <a:latin typeface="Times New Roman"/>
                <a:ea typeface="Times New Roman"/>
              </a:rPr>
              <a:t>C</a:t>
            </a:r>
            <a:r>
              <a:rPr lang="pl-PL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hoć największym zagrożeniem dla dziecka jest zatrucie alkoholowe         w pierwszym trymestrze ciąży, konsekwencje  picia mogą wystąpić na każdym etapie rozwoju płodowego.</a:t>
            </a:r>
          </a:p>
          <a:p>
            <a:pPr marL="171450" lvl="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Negatywne skutki zatrucia alkoholowego w życiu płodowym mogą się uwidaczniać dopiero           w późniejszych fazach rozwoju dziecka, np. w trakcie dojrzewania.</a:t>
            </a:r>
          </a:p>
          <a:p>
            <a:pPr marL="171450" lvl="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Nie ma bezpiecznej dla rozwijającego się dziecka dawki alkoholu!</a:t>
            </a:r>
          </a:p>
          <a:p>
            <a:pPr lvl="0">
              <a:spcAft>
                <a:spcPts val="600"/>
              </a:spcAft>
            </a:pPr>
            <a:endParaRPr lang="pl-PL" sz="1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pl-PL" sz="1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Jeżeli :</a:t>
            </a:r>
          </a:p>
          <a:p>
            <a:pPr marL="171450" lvl="0" indent="-171450">
              <a:buFontTx/>
              <a:buChar char="-"/>
            </a:pPr>
            <a:r>
              <a:rPr lang="pl-PL" sz="1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planujesz powiększenie rodziny, </a:t>
            </a:r>
          </a:p>
          <a:p>
            <a:pPr marL="171450" lvl="0" indent="-171450">
              <a:buFontTx/>
              <a:buChar char="-"/>
            </a:pPr>
            <a:r>
              <a:rPr lang="pl-PL" sz="1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jesteś w ciąży,</a:t>
            </a:r>
          </a:p>
          <a:p>
            <a:pPr marL="171450" lvl="0" indent="-171450">
              <a:buFontTx/>
              <a:buChar char="-"/>
            </a:pPr>
            <a:r>
              <a:rPr lang="pl-PL" sz="1200" b="1" dirty="0">
                <a:solidFill>
                  <a:prstClr val="black"/>
                </a:solidFill>
                <a:latin typeface="Times New Roman"/>
                <a:ea typeface="Times New Roman"/>
              </a:rPr>
              <a:t>k</a:t>
            </a:r>
            <a:r>
              <a:rPr lang="pl-PL" sz="1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armisz piersią,</a:t>
            </a:r>
          </a:p>
          <a:p>
            <a:pPr lvl="0"/>
            <a:r>
              <a:rPr lang="pl-PL" sz="1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             </a:t>
            </a:r>
            <a:r>
              <a:rPr lang="pl-PL" sz="12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nie sięgaj po alkohol!</a:t>
            </a:r>
            <a:endParaRPr lang="pl-PL" sz="1100" b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cxnSp>
        <p:nvCxnSpPr>
          <p:cNvPr id="4" name="Łącznik prostoliniowy 3"/>
          <p:cNvCxnSpPr/>
          <p:nvPr/>
        </p:nvCxnSpPr>
        <p:spPr>
          <a:xfrm>
            <a:off x="0" y="404664"/>
            <a:ext cx="27337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>
            <a:off x="110100" y="6669360"/>
            <a:ext cx="27337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2987824" y="-11902"/>
            <a:ext cx="309634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Znasz konsekwencje picia alkoholu    w czasie ciąży?</a:t>
            </a:r>
            <a:endParaRPr lang="pl-PL" sz="1400" i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poronienie,</a:t>
            </a: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przedwczesny poród,</a:t>
            </a: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niska waga urodzeniowa dziecka,</a:t>
            </a: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uszkodzenie mózgu,</a:t>
            </a: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ADHD,</a:t>
            </a: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opóźnienie wzrostu,</a:t>
            </a: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wady serca i nerek.</a:t>
            </a:r>
          </a:p>
          <a:p>
            <a:endParaRPr lang="pl-PL" sz="1200" i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pl-PL" sz="12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 to jest FASD?</a:t>
            </a:r>
            <a:endParaRPr lang="pl-PL" sz="1200" i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FASD to spektrum płodowych zaburzeń alkoholowych występujących u dzieci matek pijących w czasie ciąży.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 pojęciem nieco szerszym niż FAS i obejmuje:</a:t>
            </a: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uszkodzenia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ośrodkowego układu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nerwowego,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zaburzenia neurologiczne,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opóźnienie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rozwoju fizycznego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psychicznego,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zaburzenia zachowania,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niedorozwój umysłowy,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nadpobudliwość psychoruchową,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wady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rozwojowe (m.in.: serca i stawów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Skutkiem tych nieprawidłowości mogą być </a:t>
            </a: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dziecka:</a:t>
            </a:r>
          </a:p>
          <a:p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trudności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uczeniem się, zapamiętywaniem, przyswajaniem wiadomości;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problemy z koncentracją uwagi, orientacją    w czasie  i przestrzeni;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trudności w nawiązywaniu relacji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ludźmi;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nieprzestrzeganie norm społecznych; </a:t>
            </a:r>
          </a:p>
          <a:p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nadwrażliwość na bodźce słuchowe, wzrokowe i dotykowe (zwiększona lub obniżona tolerancja na ból).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Łącznik prostoliniowy 19"/>
          <p:cNvCxnSpPr/>
          <p:nvPr/>
        </p:nvCxnSpPr>
        <p:spPr>
          <a:xfrm>
            <a:off x="3059832" y="6669360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oliniowy 27"/>
          <p:cNvCxnSpPr/>
          <p:nvPr/>
        </p:nvCxnSpPr>
        <p:spPr>
          <a:xfrm>
            <a:off x="6156176" y="404664"/>
            <a:ext cx="2987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oliniowy 31"/>
          <p:cNvCxnSpPr/>
          <p:nvPr/>
        </p:nvCxnSpPr>
        <p:spPr>
          <a:xfrm flipV="1">
            <a:off x="6156176" y="6669360"/>
            <a:ext cx="2934072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oliniowy 35"/>
          <p:cNvCxnSpPr/>
          <p:nvPr/>
        </p:nvCxnSpPr>
        <p:spPr>
          <a:xfrm>
            <a:off x="3059832" y="404664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oliniowy 39"/>
          <p:cNvCxnSpPr/>
          <p:nvPr/>
        </p:nvCxnSpPr>
        <p:spPr>
          <a:xfrm>
            <a:off x="3059832" y="2060848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rostokąt 52"/>
          <p:cNvSpPr/>
          <p:nvPr/>
        </p:nvSpPr>
        <p:spPr>
          <a:xfrm>
            <a:off x="6206187" y="0"/>
            <a:ext cx="2884061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200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 to jest </a:t>
            </a:r>
            <a:r>
              <a:rPr lang="pl-PL" sz="12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FAS?</a:t>
            </a:r>
          </a:p>
          <a:p>
            <a:pPr lvl="0"/>
            <a:endParaRPr lang="pl-PL" sz="1200" i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Płodowy 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Zespół Alkoholowy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(FAS)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stanowi najcięższą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formę uszkodzeń wywołanych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prenatalną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ekspozycją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alkohol, w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którym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oprócz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uszkodzeń ośrodkowego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układu nerwowego,</a:t>
            </a:r>
          </a:p>
          <a:p>
            <a:pPr lvl="0"/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wstępują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również:</a:t>
            </a: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prenatalne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postnatalne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zaburzenia</a:t>
            </a:r>
          </a:p>
          <a:p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wzrostu (masa + długość ciała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dysmorfie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twarzy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(wąskie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szpary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powiekowe, brak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rynienki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podnosowej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brak górnej czerwieni wargowej),</a:t>
            </a:r>
          </a:p>
          <a:p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małogłowie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(mikrocefalia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spłaszczona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środkowa część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twarzy,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krótki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zadarty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nos,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mała żuchwa,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opadające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powieki,</a:t>
            </a:r>
          </a:p>
          <a:p>
            <a:pPr lvl="0">
              <a:buFont typeface="Arial"/>
              <a:buChar char="•"/>
            </a:pP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wady wzroku (zez, krótkowzroczność),</a:t>
            </a:r>
          </a:p>
          <a:p>
            <a:pPr lvl="0">
              <a:buFont typeface="Arial"/>
              <a:buChar char="•"/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wąskie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czoło,</a:t>
            </a:r>
          </a:p>
          <a:p>
            <a:pPr lvl="0">
              <a:buFont typeface="Arial"/>
              <a:buChar char="•"/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spłaszczony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profil twarzy,</a:t>
            </a:r>
          </a:p>
          <a:p>
            <a:pPr lvl="0">
              <a:buFont typeface="Arial"/>
              <a:buChar char="•"/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duże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nisko osadzone małżowiny uszne.</a:t>
            </a:r>
          </a:p>
          <a:p>
            <a:pPr lvl="0"/>
            <a:endParaRPr lang="pl-PL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/>
              <a:buChar char="•"/>
            </a:pPr>
            <a:endParaRPr lang="pl-PL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Pamiętaj!</a:t>
            </a:r>
          </a:p>
          <a:p>
            <a:r>
              <a:rPr lang="pl-PL" sz="14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pl-PL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pl-P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 od pierwszego dnia ciąży decydujesz o zdrowiu i przyszłym funkcjonowaniu swojego dziecka.</a:t>
            </a:r>
          </a:p>
          <a:p>
            <a:r>
              <a:rPr lang="pl-P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Zachowaj się odpowiedzialnie i nie pij!</a:t>
            </a:r>
            <a:endParaRPr lang="pl-PL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endParaRPr lang="pl-PL" sz="1200" b="1" i="1" dirty="0">
              <a:solidFill>
                <a:srgbClr val="FF00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6206186" y="5157192"/>
            <a:ext cx="29378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866467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652</Words>
  <Application>Microsoft Office PowerPoint</Application>
  <PresentationFormat>Pokaz na ekranie (4:3)</PresentationFormat>
  <Paragraphs>120</Paragraphs>
  <Slides>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1_Motyw pakietu Office</vt:lpstr>
      <vt:lpstr>     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 Chmiel</dc:creator>
  <cp:lastModifiedBy>Monika Chmiel</cp:lastModifiedBy>
  <cp:revision>41</cp:revision>
  <cp:lastPrinted>2021-09-21T11:37:12Z</cp:lastPrinted>
  <dcterms:created xsi:type="dcterms:W3CDTF">2021-07-06T12:57:43Z</dcterms:created>
  <dcterms:modified xsi:type="dcterms:W3CDTF">2021-12-14T06:44:04Z</dcterms:modified>
</cp:coreProperties>
</file>