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Lst>
  <p:sldSz cx="6858000" cy="9144000" type="screen4x3"/>
  <p:notesSz cx="6858000"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512" y="-10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96332"/>
          </a:xfrm>
          <a:prstGeom prst="rect">
            <a:avLst/>
          </a:prstGeom>
        </p:spPr>
        <p:txBody>
          <a:bodyPr vert="horz" lIns="91440" tIns="45720" rIns="91440" bIns="45720" rtlCol="0"/>
          <a:lstStyle>
            <a:lvl1pPr algn="r">
              <a:defRPr sz="1200"/>
            </a:lvl1pPr>
          </a:lstStyle>
          <a:p>
            <a:fld id="{BDB537CA-2820-4DE1-8F41-7E521F9F67BE}" type="datetimeFigureOut">
              <a:rPr lang="pl-PL" smtClean="0"/>
              <a:t>2021-12-03</a:t>
            </a:fld>
            <a:endParaRPr lang="pl-PL"/>
          </a:p>
        </p:txBody>
      </p:sp>
      <p:sp>
        <p:nvSpPr>
          <p:cNvPr id="4" name="Symbol zastępczy obrazu slajdu 3"/>
          <p:cNvSpPr>
            <a:spLocks noGrp="1" noRot="1" noChangeAspect="1"/>
          </p:cNvSpPr>
          <p:nvPr>
            <p:ph type="sldImg" idx="2"/>
          </p:nvPr>
        </p:nvSpPr>
        <p:spPr>
          <a:xfrm>
            <a:off x="2033588" y="744538"/>
            <a:ext cx="2790825" cy="3722687"/>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715153"/>
            <a:ext cx="5486400" cy="4466987"/>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428583"/>
            <a:ext cx="2971800" cy="496332"/>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9428583"/>
            <a:ext cx="2971800" cy="496332"/>
          </a:xfrm>
          <a:prstGeom prst="rect">
            <a:avLst/>
          </a:prstGeom>
        </p:spPr>
        <p:txBody>
          <a:bodyPr vert="horz" lIns="91440" tIns="45720" rIns="91440" bIns="45720" rtlCol="0" anchor="b"/>
          <a:lstStyle>
            <a:lvl1pPr algn="r">
              <a:defRPr sz="1200"/>
            </a:lvl1pPr>
          </a:lstStyle>
          <a:p>
            <a:fld id="{2B6B56FE-9D4E-4E84-8E2D-F5BCE33A9065}" type="slidenum">
              <a:rPr lang="pl-PL" smtClean="0"/>
              <a:t>‹#›</a:t>
            </a:fld>
            <a:endParaRPr lang="pl-PL"/>
          </a:p>
        </p:txBody>
      </p:sp>
    </p:spTree>
    <p:extLst>
      <p:ext uri="{BB962C8B-B14F-4D97-AF65-F5344CB8AC3E}">
        <p14:creationId xmlns:p14="http://schemas.microsoft.com/office/powerpoint/2010/main" val="3465733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2B6B56FE-9D4E-4E84-8E2D-F5BCE33A9065}" type="slidenum">
              <a:rPr lang="pl-PL" smtClean="0"/>
              <a:t>1</a:t>
            </a:fld>
            <a:endParaRPr lang="pl-PL"/>
          </a:p>
        </p:txBody>
      </p:sp>
    </p:spTree>
    <p:extLst>
      <p:ext uri="{BB962C8B-B14F-4D97-AF65-F5344CB8AC3E}">
        <p14:creationId xmlns:p14="http://schemas.microsoft.com/office/powerpoint/2010/main" val="730779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6" name="Rounded Rectangle 15"/>
          <p:cNvSpPr/>
          <p:nvPr/>
        </p:nvSpPr>
        <p:spPr>
          <a:xfrm>
            <a:off x="171450" y="304800"/>
            <a:ext cx="6521958" cy="804672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158749" y="7138617"/>
            <a:ext cx="6542532" cy="177544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514350" y="2133600"/>
            <a:ext cx="5829300" cy="2373477"/>
          </a:xfrm>
        </p:spPr>
        <p:txBody>
          <a:bodyPr anchor="b">
            <a:normAutofit/>
          </a:bodyPr>
          <a:lstStyle>
            <a:lvl1pPr>
              <a:defRPr sz="4400">
                <a:solidFill>
                  <a:srgbClr val="FFFFFF"/>
                </a:solidFill>
              </a:defRPr>
            </a:lvl1pPr>
          </a:lstStyle>
          <a:p>
            <a:r>
              <a:rPr lang="pl-PL" smtClean="0"/>
              <a:t>Kliknij, aby edytować styl</a:t>
            </a:r>
            <a:endParaRPr lang="en-US" dirty="0"/>
          </a:p>
        </p:txBody>
      </p:sp>
      <p:sp>
        <p:nvSpPr>
          <p:cNvPr id="3" name="Subtitle 2"/>
          <p:cNvSpPr>
            <a:spLocks noGrp="1"/>
          </p:cNvSpPr>
          <p:nvPr>
            <p:ph type="subTitle" idx="1"/>
          </p:nvPr>
        </p:nvSpPr>
        <p:spPr>
          <a:xfrm>
            <a:off x="1028700" y="4741334"/>
            <a:ext cx="4800600" cy="1964267"/>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0AE24A40-CED2-497D-9958-4133A72D616F}" type="datetimeFigureOut">
              <a:rPr lang="pl-PL" smtClean="0"/>
              <a:t>2021-12-03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A22BC90-2080-4CD9-8E1C-3B05035D9B7F}"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0AE24A40-CED2-497D-9958-4133A72D616F}" type="datetimeFigureOut">
              <a:rPr lang="pl-PL" smtClean="0"/>
              <a:t>2021-12-03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A22BC90-2080-4CD9-8E1C-3B05035D9B7F}"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1" name="Rounded Rectangle 20"/>
          <p:cNvSpPr/>
          <p:nvPr/>
        </p:nvSpPr>
        <p:spPr bwMode="hidden">
          <a:xfrm>
            <a:off x="171450" y="304800"/>
            <a:ext cx="6521958" cy="1901952"/>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AE24A40-CED2-497D-9958-4133A72D616F}" type="datetimeFigureOut">
              <a:rPr lang="pl-PL" smtClean="0"/>
              <a:t>2021-12-03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A22BC90-2080-4CD9-8E1C-3B05035D9B7F}" type="slidenum">
              <a:rPr lang="pl-PL" smtClean="0"/>
              <a:t>‹#›</a:t>
            </a:fld>
            <a:endParaRPr lang="pl-PL"/>
          </a:p>
        </p:txBody>
      </p:sp>
      <p:grpSp>
        <p:nvGrpSpPr>
          <p:cNvPr id="15" name="Group 14"/>
          <p:cNvGrpSpPr>
            <a:grpSpLocks noChangeAspect="1"/>
          </p:cNvGrpSpPr>
          <p:nvPr/>
        </p:nvGrpSpPr>
        <p:grpSpPr bwMode="hidden">
          <a:xfrm>
            <a:off x="158749" y="952255"/>
            <a:ext cx="6542532" cy="177544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4972050" y="1930401"/>
            <a:ext cx="1543050" cy="5983111"/>
          </a:xfrm>
        </p:spPr>
        <p:txBody>
          <a:bodyPr vert="eaVert" anchor="ctr"/>
          <a:lstStyle>
            <a:lvl1pPr algn="l">
              <a:defRPr>
                <a:solidFill>
                  <a:schemeClr val="tx2"/>
                </a:solidFill>
              </a:defRPr>
            </a:lvl1pPr>
          </a:lstStyle>
          <a:p>
            <a:r>
              <a:rPr lang="pl-PL" smtClean="0"/>
              <a:t>Kliknij, aby edytować styl</a:t>
            </a:r>
            <a:endParaRPr lang="en-US" dirty="0"/>
          </a:p>
        </p:txBody>
      </p:sp>
      <p:sp>
        <p:nvSpPr>
          <p:cNvPr id="3" name="Vertical Text Placeholder 2"/>
          <p:cNvSpPr>
            <a:spLocks noGrp="1"/>
          </p:cNvSpPr>
          <p:nvPr>
            <p:ph type="body" orient="vert" idx="1"/>
          </p:nvPr>
        </p:nvSpPr>
        <p:spPr>
          <a:xfrm>
            <a:off x="342900" y="1930400"/>
            <a:ext cx="4514850" cy="5983112"/>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0AE24A40-CED2-497D-9958-4133A72D616F}" type="datetimeFigureOut">
              <a:rPr lang="pl-PL" smtClean="0"/>
              <a:t>2021-12-03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A22BC90-2080-4CD9-8E1C-3B05035D9B7F}" type="slidenum">
              <a:rPr lang="pl-PL" smtClean="0"/>
              <a:t>‹#›</a:t>
            </a:fld>
            <a:endParaRPr lang="pl-PL"/>
          </a:p>
        </p:txBody>
      </p:sp>
      <p:sp>
        <p:nvSpPr>
          <p:cNvPr id="7" name="Title 6"/>
          <p:cNvSpPr>
            <a:spLocks noGrp="1"/>
          </p:cNvSpPr>
          <p:nvPr>
            <p:ph type="title"/>
          </p:nvPr>
        </p:nvSpPr>
        <p:spPr/>
        <p:txBody>
          <a:bodyPr/>
          <a:lstStyle/>
          <a:p>
            <a:r>
              <a:rPr lang="pl-PL" smtClean="0"/>
              <a:t>Kliknij, aby edytować styl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14" name="Rounded Rectangle 13"/>
          <p:cNvSpPr/>
          <p:nvPr/>
        </p:nvSpPr>
        <p:spPr>
          <a:xfrm>
            <a:off x="171450" y="304800"/>
            <a:ext cx="6521958" cy="6315456"/>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4535579" y="5604789"/>
            <a:ext cx="2157322" cy="952035"/>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1964490" y="5433720"/>
            <a:ext cx="4158386" cy="1133517"/>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121546" y="5450083"/>
            <a:ext cx="4100985" cy="1032363"/>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4207117" y="5432233"/>
            <a:ext cx="2481000" cy="868732"/>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158749" y="5411407"/>
            <a:ext cx="6542532" cy="1773165"/>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517524" y="3284747"/>
            <a:ext cx="5829300" cy="2032000"/>
          </a:xfrm>
        </p:spPr>
        <p:txBody>
          <a:bodyPr anchor="t">
            <a:normAutofit/>
          </a:bodyPr>
          <a:lstStyle>
            <a:lvl1pPr algn="ctr">
              <a:defRPr sz="4400" b="0" cap="none"/>
            </a:lvl1pPr>
          </a:lstStyle>
          <a:p>
            <a:r>
              <a:rPr lang="pl-PL" smtClean="0"/>
              <a:t>Kliknij, aby edytować styl</a:t>
            </a:r>
            <a:endParaRPr lang="en-US" dirty="0"/>
          </a:p>
        </p:txBody>
      </p:sp>
      <p:sp>
        <p:nvSpPr>
          <p:cNvPr id="3" name="Text Placeholder 2"/>
          <p:cNvSpPr>
            <a:spLocks noGrp="1"/>
          </p:cNvSpPr>
          <p:nvPr>
            <p:ph type="body" idx="1"/>
          </p:nvPr>
        </p:nvSpPr>
        <p:spPr>
          <a:xfrm>
            <a:off x="1025524" y="1916598"/>
            <a:ext cx="4813301" cy="1253068"/>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0AE24A40-CED2-497D-9958-4133A72D616F}" type="datetimeFigureOut">
              <a:rPr lang="pl-PL" smtClean="0"/>
              <a:t>2021-12-03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A22BC90-2080-4CD9-8E1C-3B05035D9B7F}"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5" name="Date Placeholder 4"/>
          <p:cNvSpPr>
            <a:spLocks noGrp="1"/>
          </p:cNvSpPr>
          <p:nvPr>
            <p:ph type="dt" sz="half" idx="10"/>
          </p:nvPr>
        </p:nvSpPr>
        <p:spPr/>
        <p:txBody>
          <a:bodyPr/>
          <a:lstStyle/>
          <a:p>
            <a:fld id="{0AE24A40-CED2-497D-9958-4133A72D616F}" type="datetimeFigureOut">
              <a:rPr lang="pl-PL" smtClean="0"/>
              <a:t>2021-12-03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4A22BC90-2080-4CD9-8E1C-3B05035D9B7F}" type="slidenum">
              <a:rPr lang="pl-PL" smtClean="0"/>
              <a:t>‹#›</a:t>
            </a:fld>
            <a:endParaRPr lang="pl-PL"/>
          </a:p>
        </p:txBody>
      </p:sp>
      <p:sp>
        <p:nvSpPr>
          <p:cNvPr id="9" name="Content Placeholder 8"/>
          <p:cNvSpPr>
            <a:spLocks noGrp="1"/>
          </p:cNvSpPr>
          <p:nvPr>
            <p:ph sz="quarter" idx="13"/>
          </p:nvPr>
        </p:nvSpPr>
        <p:spPr>
          <a:xfrm>
            <a:off x="507491" y="3572256"/>
            <a:ext cx="2866644" cy="4596384"/>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11" name="Content Placeholder 10"/>
          <p:cNvSpPr>
            <a:spLocks noGrp="1"/>
          </p:cNvSpPr>
          <p:nvPr>
            <p:ph sz="quarter" idx="14"/>
          </p:nvPr>
        </p:nvSpPr>
        <p:spPr>
          <a:xfrm>
            <a:off x="3483864" y="3572256"/>
            <a:ext cx="2866644" cy="4596384"/>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a:p>
        </p:txBody>
      </p:sp>
      <p:sp>
        <p:nvSpPr>
          <p:cNvPr id="3" name="Text Placeholder 2"/>
          <p:cNvSpPr>
            <a:spLocks noGrp="1"/>
          </p:cNvSpPr>
          <p:nvPr>
            <p:ph type="body" idx="1"/>
          </p:nvPr>
        </p:nvSpPr>
        <p:spPr>
          <a:xfrm>
            <a:off x="507492" y="3570819"/>
            <a:ext cx="2866644" cy="853016"/>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508000" y="4572001"/>
            <a:ext cx="2865041" cy="3596217"/>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3486150" y="3570817"/>
            <a:ext cx="2866644" cy="853016"/>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3483769" y="4572001"/>
            <a:ext cx="2866644" cy="3596217"/>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0AE24A40-CED2-497D-9958-4133A72D616F}" type="datetimeFigureOut">
              <a:rPr lang="pl-PL" smtClean="0"/>
              <a:t>2021-12-03</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4A22BC90-2080-4CD9-8E1C-3B05035D9B7F}"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Date Placeholder 2"/>
          <p:cNvSpPr>
            <a:spLocks noGrp="1"/>
          </p:cNvSpPr>
          <p:nvPr>
            <p:ph type="dt" sz="half" idx="10"/>
          </p:nvPr>
        </p:nvSpPr>
        <p:spPr/>
        <p:txBody>
          <a:bodyPr/>
          <a:lstStyle/>
          <a:p>
            <a:fld id="{0AE24A40-CED2-497D-9958-4133A72D616F}" type="datetimeFigureOut">
              <a:rPr lang="pl-PL" smtClean="0"/>
              <a:t>2021-12-03</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4A22BC90-2080-4CD9-8E1C-3B05035D9B7F}"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12" name="Rounded Rectangle 11"/>
          <p:cNvSpPr/>
          <p:nvPr/>
        </p:nvSpPr>
        <p:spPr>
          <a:xfrm>
            <a:off x="171450" y="304800"/>
            <a:ext cx="6521958" cy="1901952"/>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158749" y="952255"/>
            <a:ext cx="6542532" cy="1773165"/>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0AE24A40-CED2-497D-9958-4133A72D616F}" type="datetimeFigureOut">
              <a:rPr lang="pl-PL" smtClean="0"/>
              <a:t>2021-12-03</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4A22BC90-2080-4CD9-8E1C-3B05035D9B7F}" type="slidenum">
              <a:rPr lang="pl-PL" smtClean="0"/>
              <a:t>‹#›</a:t>
            </a:fld>
            <a:endParaRPr lang="pl-PL"/>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5" name="Rounded Rectangle 14"/>
          <p:cNvSpPr/>
          <p:nvPr/>
        </p:nvSpPr>
        <p:spPr>
          <a:xfrm>
            <a:off x="171450" y="304800"/>
            <a:ext cx="6521958" cy="1901952"/>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AE24A40-CED2-497D-9958-4133A72D616F}" type="datetimeFigureOut">
              <a:rPr lang="pl-PL" smtClean="0"/>
              <a:t>2021-12-03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4A22BC90-2080-4CD9-8E1C-3B05035D9B7F}" type="slidenum">
              <a:rPr lang="pl-PL" smtClean="0"/>
              <a:t>‹#›</a:t>
            </a:fld>
            <a:endParaRPr lang="pl-PL"/>
          </a:p>
        </p:txBody>
      </p:sp>
      <p:sp>
        <p:nvSpPr>
          <p:cNvPr id="4" name="Text Placeholder 3"/>
          <p:cNvSpPr>
            <a:spLocks noGrp="1"/>
          </p:cNvSpPr>
          <p:nvPr>
            <p:ph type="body" sz="half" idx="2"/>
          </p:nvPr>
        </p:nvSpPr>
        <p:spPr>
          <a:xfrm>
            <a:off x="685800" y="4775201"/>
            <a:ext cx="2514600" cy="2540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grpSp>
        <p:nvGrpSpPr>
          <p:cNvPr id="2" name="Group 23"/>
          <p:cNvGrpSpPr>
            <a:grpSpLocks noChangeAspect="1"/>
          </p:cNvGrpSpPr>
          <p:nvPr/>
        </p:nvGrpSpPr>
        <p:grpSpPr bwMode="hidden">
          <a:xfrm>
            <a:off x="158749" y="952255"/>
            <a:ext cx="6542532" cy="177544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685800" y="3048000"/>
            <a:ext cx="2514600" cy="1670304"/>
          </a:xfrm>
        </p:spPr>
        <p:txBody>
          <a:bodyPr anchor="b">
            <a:noAutofit/>
          </a:bodyPr>
          <a:lstStyle>
            <a:lvl1pPr algn="l">
              <a:defRPr sz="3200">
                <a:solidFill>
                  <a:schemeClr val="tx2"/>
                </a:solidFill>
              </a:defRPr>
            </a:lvl1pPr>
          </a:lstStyle>
          <a:p>
            <a:r>
              <a:rPr lang="pl-PL" smtClean="0"/>
              <a:t>Kliknij, aby edytować styl</a:t>
            </a:r>
            <a:endParaRPr lang="en-US" dirty="0"/>
          </a:p>
        </p:txBody>
      </p:sp>
      <p:sp>
        <p:nvSpPr>
          <p:cNvPr id="3" name="Content Placeholder 2"/>
          <p:cNvSpPr>
            <a:spLocks noGrp="1"/>
          </p:cNvSpPr>
          <p:nvPr>
            <p:ph idx="1"/>
          </p:nvPr>
        </p:nvSpPr>
        <p:spPr>
          <a:xfrm>
            <a:off x="3488972" y="2438400"/>
            <a:ext cx="2928057" cy="508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5" name="Rounded Rectangle 14"/>
          <p:cNvSpPr/>
          <p:nvPr/>
        </p:nvSpPr>
        <p:spPr>
          <a:xfrm>
            <a:off x="171450" y="304800"/>
            <a:ext cx="6521958" cy="804672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158749" y="7138617"/>
            <a:ext cx="6542532" cy="177544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3655617" y="451556"/>
            <a:ext cx="2859484" cy="3239912"/>
          </a:xfrm>
        </p:spPr>
        <p:txBody>
          <a:bodyPr anchor="b">
            <a:normAutofit/>
          </a:bodyPr>
          <a:lstStyle>
            <a:lvl1pPr algn="l">
              <a:defRPr sz="2800" b="0">
                <a:solidFill>
                  <a:srgbClr val="FFFFFF"/>
                </a:solidFill>
              </a:defRPr>
            </a:lvl1pPr>
          </a:lstStyle>
          <a:p>
            <a:r>
              <a:rPr lang="pl-PL" smtClean="0"/>
              <a:t>Kliknij, aby edytować styl</a:t>
            </a:r>
            <a:endParaRPr lang="en-US" dirty="0"/>
          </a:p>
        </p:txBody>
      </p:sp>
      <p:sp>
        <p:nvSpPr>
          <p:cNvPr id="4" name="Text Placeholder 3"/>
          <p:cNvSpPr>
            <a:spLocks noGrp="1"/>
          </p:cNvSpPr>
          <p:nvPr>
            <p:ph type="body" sz="half" idx="2"/>
          </p:nvPr>
        </p:nvSpPr>
        <p:spPr>
          <a:xfrm>
            <a:off x="3651250" y="3714045"/>
            <a:ext cx="2863850" cy="3228623"/>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0AE24A40-CED2-497D-9958-4133A72D616F}" type="datetimeFigureOut">
              <a:rPr lang="pl-PL" smtClean="0"/>
              <a:t>2021-12-03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4A22BC90-2080-4CD9-8E1C-3B05035D9B7F}" type="slidenum">
              <a:rPr lang="pl-PL" smtClean="0"/>
              <a:t>‹#›</a:t>
            </a:fld>
            <a:endParaRPr lang="pl-PL"/>
          </a:p>
        </p:txBody>
      </p:sp>
      <p:sp>
        <p:nvSpPr>
          <p:cNvPr id="3" name="Picture Placeholder 2"/>
          <p:cNvSpPr>
            <a:spLocks noGrp="1"/>
          </p:cNvSpPr>
          <p:nvPr>
            <p:ph type="pic" idx="1"/>
          </p:nvPr>
        </p:nvSpPr>
        <p:spPr>
          <a:xfrm>
            <a:off x="628650" y="1828800"/>
            <a:ext cx="2674620" cy="390144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171450" y="304800"/>
            <a:ext cx="6521958" cy="329184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158749" y="2239239"/>
            <a:ext cx="6542532" cy="1773165"/>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342900" y="451104"/>
            <a:ext cx="6172200" cy="1670304"/>
          </a:xfrm>
          <a:prstGeom prst="rect">
            <a:avLst/>
          </a:prstGeom>
        </p:spPr>
        <p:txBody>
          <a:bodyPr vert="horz" lIns="91440" tIns="45720" rIns="91440" bIns="45720" rtlCol="0" anchor="ctr">
            <a:normAutofit/>
          </a:bodyPr>
          <a:lstStyle/>
          <a:p>
            <a:r>
              <a:rPr lang="pl-PL" smtClean="0"/>
              <a:t>Kliknij, aby edytować styl</a:t>
            </a:r>
            <a:endParaRPr lang="en-US" dirty="0"/>
          </a:p>
        </p:txBody>
      </p:sp>
      <p:sp>
        <p:nvSpPr>
          <p:cNvPr id="4" name="Date Placeholder 3"/>
          <p:cNvSpPr>
            <a:spLocks noGrp="1"/>
          </p:cNvSpPr>
          <p:nvPr>
            <p:ph type="dt" sz="half" idx="2"/>
          </p:nvPr>
        </p:nvSpPr>
        <p:spPr>
          <a:xfrm>
            <a:off x="3872754" y="8333553"/>
            <a:ext cx="2840018" cy="486833"/>
          </a:xfrm>
          <a:prstGeom prst="rect">
            <a:avLst/>
          </a:prstGeom>
        </p:spPr>
        <p:txBody>
          <a:bodyPr vert="horz" lIns="91440" tIns="45720" rIns="91440" bIns="45720" rtlCol="0" anchor="ctr"/>
          <a:lstStyle>
            <a:lvl1pPr algn="r">
              <a:defRPr sz="1000">
                <a:solidFill>
                  <a:schemeClr val="tx2"/>
                </a:solidFill>
              </a:defRPr>
            </a:lvl1pPr>
          </a:lstStyle>
          <a:p>
            <a:fld id="{0AE24A40-CED2-497D-9958-4133A72D616F}" type="datetimeFigureOut">
              <a:rPr lang="pl-PL" smtClean="0"/>
              <a:t>2021-12-03</a:t>
            </a:fld>
            <a:endParaRPr lang="pl-PL"/>
          </a:p>
        </p:txBody>
      </p:sp>
      <p:sp>
        <p:nvSpPr>
          <p:cNvPr id="5" name="Footer Placeholder 4"/>
          <p:cNvSpPr>
            <a:spLocks noGrp="1"/>
          </p:cNvSpPr>
          <p:nvPr>
            <p:ph type="ftr" sz="quarter" idx="3"/>
          </p:nvPr>
        </p:nvSpPr>
        <p:spPr>
          <a:xfrm>
            <a:off x="145229" y="8333553"/>
            <a:ext cx="2840018" cy="486833"/>
          </a:xfrm>
          <a:prstGeom prst="rect">
            <a:avLst/>
          </a:prstGeom>
        </p:spPr>
        <p:txBody>
          <a:bodyPr vert="horz" lIns="91440" tIns="45720" rIns="91440" bIns="45720" rtlCol="0" anchor="ctr"/>
          <a:lstStyle>
            <a:lvl1pPr algn="l">
              <a:defRPr sz="1000">
                <a:solidFill>
                  <a:schemeClr val="tx2"/>
                </a:solidFill>
              </a:defRPr>
            </a:lvl1pPr>
          </a:lstStyle>
          <a:p>
            <a:endParaRPr lang="pl-PL"/>
          </a:p>
        </p:txBody>
      </p:sp>
      <p:sp>
        <p:nvSpPr>
          <p:cNvPr id="6" name="Slide Number Placeholder 5"/>
          <p:cNvSpPr>
            <a:spLocks noGrp="1"/>
          </p:cNvSpPr>
          <p:nvPr>
            <p:ph type="sldNum" sz="quarter" idx="4"/>
          </p:nvPr>
        </p:nvSpPr>
        <p:spPr>
          <a:xfrm>
            <a:off x="2993316" y="8333552"/>
            <a:ext cx="871370" cy="486833"/>
          </a:xfrm>
          <a:prstGeom prst="rect">
            <a:avLst/>
          </a:prstGeom>
        </p:spPr>
        <p:txBody>
          <a:bodyPr vert="horz" lIns="91440" tIns="45720" rIns="91440" bIns="45720" rtlCol="0" anchor="ctr"/>
          <a:lstStyle>
            <a:lvl1pPr algn="ctr">
              <a:defRPr sz="1000">
                <a:solidFill>
                  <a:schemeClr val="tx2"/>
                </a:solidFill>
              </a:defRPr>
            </a:lvl1pPr>
          </a:lstStyle>
          <a:p>
            <a:fld id="{4A22BC90-2080-4CD9-8E1C-3B05035D9B7F}" type="slidenum">
              <a:rPr lang="pl-PL" smtClean="0"/>
              <a:t>‹#›</a:t>
            </a:fld>
            <a:endParaRPr lang="pl-PL"/>
          </a:p>
        </p:txBody>
      </p:sp>
      <p:sp>
        <p:nvSpPr>
          <p:cNvPr id="3" name="Text Placeholder 2"/>
          <p:cNvSpPr>
            <a:spLocks noGrp="1"/>
          </p:cNvSpPr>
          <p:nvPr>
            <p:ph type="body" idx="1"/>
          </p:nvPr>
        </p:nvSpPr>
        <p:spPr>
          <a:xfrm>
            <a:off x="654051" y="3567289"/>
            <a:ext cx="5556250" cy="4600928"/>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cprleczna.pl/"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5.emf"/><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6.emf"/><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7.emf"/><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8.emf"/><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pcprleczna.pl/" TargetMode="Externa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hyperlink" Target="http://www.pcprleczna.pl/" TargetMode="Externa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hyperlink" Target="http://www.pcprleczna.pl/" TargetMode="External"/><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7.emf"/><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emf"/><Relationship Id="rId1" Type="http://schemas.openxmlformats.org/officeDocument/2006/relationships/slideLayout" Target="../slideLayouts/slideLayout7.xml"/><Relationship Id="rId5" Type="http://schemas.openxmlformats.org/officeDocument/2006/relationships/hyperlink" Target="http://www.pcprleczna.pl/" TargetMode="Externa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emf"/><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11.emf"/><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3.emf"/><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p:cNvSpPr/>
          <p:nvPr/>
        </p:nvSpPr>
        <p:spPr>
          <a:xfrm>
            <a:off x="207546" y="2105505"/>
            <a:ext cx="6480720" cy="6370975"/>
          </a:xfrm>
          <a:prstGeom prst="rect">
            <a:avLst/>
          </a:prstGeom>
        </p:spPr>
        <p:txBody>
          <a:bodyPr wrap="square">
            <a:spAutoFit/>
          </a:bodyPr>
          <a:lstStyle/>
          <a:p>
            <a:pPr algn="just"/>
            <a:r>
              <a:rPr lang="pl-PL" sz="1200" b="1" dirty="0">
                <a:latin typeface="Times New Roman" panose="02020603050405020304" pitchFamily="18" charset="0"/>
                <a:cs typeface="Times New Roman" panose="02020603050405020304" pitchFamily="18" charset="0"/>
              </a:rPr>
              <a:t>Alkoholizm jest chorobą, która ma wpływ na wszystkich członków rodziny. Grupy rodzinne </a:t>
            </a:r>
            <a:r>
              <a:rPr lang="pl-PL" sz="1200" b="1" dirty="0" smtClean="0">
                <a:latin typeface="Times New Roman" panose="02020603050405020304" pitchFamily="18" charset="0"/>
                <a:cs typeface="Times New Roman" panose="02020603050405020304" pitchFamily="18" charset="0"/>
              </a:rPr>
              <a:t>    Al-</a:t>
            </a:r>
            <a:r>
              <a:rPr lang="pl-PL" sz="1200" b="1" dirty="0" err="1" smtClean="0">
                <a:latin typeface="Times New Roman" panose="02020603050405020304" pitchFamily="18" charset="0"/>
                <a:cs typeface="Times New Roman" panose="02020603050405020304" pitchFamily="18" charset="0"/>
              </a:rPr>
              <a:t>Anon</a:t>
            </a:r>
            <a:r>
              <a:rPr lang="pl-PL" sz="1200" b="1" dirty="0">
                <a:latin typeface="Times New Roman" panose="02020603050405020304" pitchFamily="18" charset="0"/>
                <a:cs typeface="Times New Roman" panose="02020603050405020304" pitchFamily="18" charset="0"/>
              </a:rPr>
              <a:t> </a:t>
            </a:r>
            <a:r>
              <a:rPr lang="pl-PL" sz="1200" b="1" dirty="0" smtClean="0">
                <a:latin typeface="Times New Roman" panose="02020603050405020304" pitchFamily="18" charset="0"/>
                <a:cs typeface="Times New Roman" panose="02020603050405020304" pitchFamily="18" charset="0"/>
              </a:rPr>
              <a:t>są </a:t>
            </a:r>
            <a:r>
              <a:rPr lang="pl-PL" sz="1200" b="1" dirty="0">
                <a:latin typeface="Times New Roman" panose="02020603050405020304" pitchFamily="18" charset="0"/>
                <a:cs typeface="Times New Roman" panose="02020603050405020304" pitchFamily="18" charset="0"/>
              </a:rPr>
              <a:t>wspólnotą krewnych i przyjaciół alkoholików, której celem jest wspólne rozwiązywanie problemów przez dzielenie się swoim doświadczeniem, siłą i nadzieją. Al-</a:t>
            </a:r>
            <a:r>
              <a:rPr lang="pl-PL" sz="1200" b="1" dirty="0" err="1">
                <a:latin typeface="Times New Roman" panose="02020603050405020304" pitchFamily="18" charset="0"/>
                <a:cs typeface="Times New Roman" panose="02020603050405020304" pitchFamily="18" charset="0"/>
              </a:rPr>
              <a:t>Anon</a:t>
            </a:r>
            <a:r>
              <a:rPr lang="pl-PL" sz="1200" b="1" dirty="0">
                <a:latin typeface="Times New Roman" panose="02020603050405020304" pitchFamily="18" charset="0"/>
                <a:cs typeface="Times New Roman" panose="02020603050405020304" pitchFamily="18" charset="0"/>
              </a:rPr>
              <a:t> uczy, jak dać sobie radę z trudnościami, dystansować się wobec problemów alkoholika, skupiać się na powrocie do własnej równowagi wewnętrznej, stopniowo uzyskując spokój i bezpieczeństwo. Zmiana nastawienia i postępowania wobec alkoholika często wpływa na niego powodując, że zaczyna on szukać pomocy. </a:t>
            </a:r>
            <a:endParaRPr lang="pl-PL" sz="1200" dirty="0">
              <a:latin typeface="Times New Roman" panose="02020603050405020304" pitchFamily="18" charset="0"/>
              <a:cs typeface="Times New Roman" panose="02020603050405020304" pitchFamily="18" charset="0"/>
            </a:endParaRPr>
          </a:p>
          <a:p>
            <a:pPr algn="just"/>
            <a:r>
              <a:rPr lang="pl-PL" sz="1200" b="1" dirty="0">
                <a:latin typeface="Times New Roman" panose="02020603050405020304" pitchFamily="18" charset="0"/>
                <a:cs typeface="Times New Roman" panose="02020603050405020304" pitchFamily="18" charset="0"/>
              </a:rPr>
              <a:t> </a:t>
            </a:r>
            <a:r>
              <a:rPr lang="pl-PL" sz="1200" b="1" dirty="0" smtClean="0">
                <a:latin typeface="Times New Roman" panose="02020603050405020304" pitchFamily="18" charset="0"/>
                <a:cs typeface="Times New Roman" panose="02020603050405020304" pitchFamily="18" charset="0"/>
              </a:rPr>
              <a:t>   Al-</a:t>
            </a:r>
            <a:r>
              <a:rPr lang="pl-PL" sz="1200" b="1" dirty="0" err="1" smtClean="0">
                <a:latin typeface="Times New Roman" panose="02020603050405020304" pitchFamily="18" charset="0"/>
                <a:cs typeface="Times New Roman" panose="02020603050405020304" pitchFamily="18" charset="0"/>
              </a:rPr>
              <a:t>Anon</a:t>
            </a:r>
            <a:r>
              <a:rPr lang="pl-PL" sz="1200" b="1" dirty="0" smtClean="0">
                <a:latin typeface="Times New Roman" panose="02020603050405020304" pitchFamily="18" charset="0"/>
                <a:cs typeface="Times New Roman" panose="02020603050405020304" pitchFamily="18" charset="0"/>
              </a:rPr>
              <a:t> </a:t>
            </a:r>
            <a:r>
              <a:rPr lang="pl-PL" sz="1200" b="1" dirty="0">
                <a:latin typeface="Times New Roman" panose="02020603050405020304" pitchFamily="18" charset="0"/>
                <a:cs typeface="Times New Roman" panose="02020603050405020304" pitchFamily="18" charset="0"/>
              </a:rPr>
              <a:t>realizuje to wszystko poprzez praktykowanie programu Dwunastu Stopni. </a:t>
            </a:r>
            <a:r>
              <a:rPr lang="pl-PL" sz="1200" b="1" dirty="0" smtClean="0">
                <a:latin typeface="Times New Roman" panose="02020603050405020304" pitchFamily="18" charset="0"/>
                <a:cs typeface="Times New Roman" panose="02020603050405020304" pitchFamily="18" charset="0"/>
              </a:rPr>
              <a:t>                W </a:t>
            </a:r>
            <a:r>
              <a:rPr lang="pl-PL" sz="1200" b="1" dirty="0">
                <a:latin typeface="Times New Roman" panose="02020603050405020304" pitchFamily="18" charset="0"/>
                <a:cs typeface="Times New Roman" panose="02020603050405020304" pitchFamily="18" charset="0"/>
              </a:rPr>
              <a:t>grupach spotkać się można także z poniższymi hasłami, które stanowią dodatkowe źródło refleksji i umocnienia. </a:t>
            </a:r>
            <a:endParaRPr lang="pl-PL" sz="1200" b="1" dirty="0" smtClean="0">
              <a:latin typeface="Times New Roman" panose="02020603050405020304" pitchFamily="18" charset="0"/>
              <a:cs typeface="Times New Roman" panose="02020603050405020304" pitchFamily="18" charset="0"/>
            </a:endParaRPr>
          </a:p>
          <a:p>
            <a:pPr algn="just"/>
            <a:endParaRPr lang="pl-PL" sz="1200" dirty="0">
              <a:latin typeface="Times New Roman" panose="02020603050405020304" pitchFamily="18" charset="0"/>
              <a:cs typeface="Times New Roman" panose="02020603050405020304" pitchFamily="18" charset="0"/>
            </a:endParaRPr>
          </a:p>
          <a:p>
            <a:pPr algn="just"/>
            <a:r>
              <a:rPr lang="pl-PL" sz="1200" i="1" dirty="0">
                <a:latin typeface="Times New Roman" panose="02020603050405020304" pitchFamily="18" charset="0"/>
                <a:cs typeface="Times New Roman" panose="02020603050405020304" pitchFamily="18" charset="0"/>
              </a:rPr>
              <a:t> </a:t>
            </a:r>
            <a:r>
              <a:rPr lang="pl-PL" sz="1200" b="1" u="sng" dirty="0" smtClean="0">
                <a:latin typeface="Times New Roman" panose="02020603050405020304" pitchFamily="18" charset="0"/>
                <a:cs typeface="Times New Roman" panose="02020603050405020304" pitchFamily="18" charset="0"/>
              </a:rPr>
              <a:t>„</a:t>
            </a:r>
            <a:r>
              <a:rPr lang="pl-PL" sz="1200" b="1" u="sng" dirty="0">
                <a:latin typeface="Times New Roman" panose="02020603050405020304" pitchFamily="18" charset="0"/>
                <a:cs typeface="Times New Roman" panose="02020603050405020304" pitchFamily="18" charset="0"/>
              </a:rPr>
              <a:t>ZOSTAW - ODDAJ BOGU</a:t>
            </a:r>
            <a:r>
              <a:rPr lang="pl-PL" sz="1200" b="1" u="sng" dirty="0" smtClean="0">
                <a:latin typeface="Times New Roman" panose="02020603050405020304" pitchFamily="18" charset="0"/>
                <a:cs typeface="Times New Roman" panose="02020603050405020304" pitchFamily="18" charset="0"/>
              </a:rPr>
              <a:t>”</a:t>
            </a:r>
            <a:endParaRPr lang="pl-PL" sz="1200" u="sng" dirty="0">
              <a:latin typeface="Times New Roman" panose="02020603050405020304" pitchFamily="18" charset="0"/>
              <a:cs typeface="Times New Roman" panose="02020603050405020304" pitchFamily="18" charset="0"/>
            </a:endParaRPr>
          </a:p>
          <a:p>
            <a:r>
              <a:rPr lang="pl-PL" sz="1200" i="1" dirty="0">
                <a:latin typeface="Times New Roman" panose="02020603050405020304" pitchFamily="18" charset="0"/>
                <a:cs typeface="Times New Roman" panose="02020603050405020304" pitchFamily="18" charset="0"/>
              </a:rPr>
              <a:t> </a:t>
            </a:r>
            <a:r>
              <a:rPr lang="pl-PL" sz="1200" i="1" dirty="0" smtClean="0">
                <a:latin typeface="Times New Roman" panose="02020603050405020304" pitchFamily="18" charset="0"/>
                <a:cs typeface="Times New Roman" panose="02020603050405020304" pitchFamily="18" charset="0"/>
              </a:rPr>
              <a:t>    </a:t>
            </a:r>
            <a:r>
              <a:rPr lang="pl-PL" sz="1200" dirty="0">
                <a:latin typeface="Times New Roman" panose="02020603050405020304" pitchFamily="18" charset="0"/>
                <a:cs typeface="Times New Roman" panose="02020603050405020304" pitchFamily="18" charset="0"/>
              </a:rPr>
              <a:t>Każdy dzień jest pełen problemów czekających na rozwiązanie. Kiedy zauważysz, że Twoje zdenerwowanie zamienia się w całkowitą wewnętrzną rozterkę, a rozterka w panikę, ponieważ wszystkie dawne obawy powracają ze wzmożoną siłą - jest to sygnał, aby się zatrzymać i zwrócić do </a:t>
            </a:r>
            <a:r>
              <a:rPr lang="pl-PL" sz="1200" dirty="0" smtClean="0">
                <a:latin typeface="Times New Roman" panose="02020603050405020304" pitchFamily="18" charset="0"/>
                <a:cs typeface="Times New Roman" panose="02020603050405020304" pitchFamily="18" charset="0"/>
              </a:rPr>
              <a:t>Boga</a:t>
            </a:r>
            <a:r>
              <a:rPr lang="en-US" sz="1200" dirty="0" smtClean="0">
                <a:latin typeface="Times New Roman" panose="02020603050405020304" pitchFamily="18" charset="0"/>
                <a:cs typeface="Times New Roman" panose="02020603050405020304" pitchFamily="18" charset="0"/>
              </a:rPr>
              <a:t> - </a:t>
            </a:r>
            <a:r>
              <a:rPr lang="pl-PL" sz="1200" dirty="0" smtClean="0">
                <a:latin typeface="Times New Roman" panose="02020603050405020304" pitchFamily="18" charset="0"/>
                <a:cs typeface="Times New Roman" panose="02020603050405020304" pitchFamily="18" charset="0"/>
              </a:rPr>
              <a:t> jakkolwiek go pojmujesz. </a:t>
            </a:r>
            <a:r>
              <a:rPr lang="pl-PL" sz="1200" dirty="0">
                <a:latin typeface="Times New Roman" panose="02020603050405020304" pitchFamily="18" charset="0"/>
                <a:cs typeface="Times New Roman" panose="02020603050405020304" pitchFamily="18" charset="0"/>
              </a:rPr>
              <a:t>Nie jesteś wówczas w stanie uczynić nic rozsądnego, ale przekonasz się, że </a:t>
            </a:r>
            <a:r>
              <a:rPr lang="en-US" sz="1200" dirty="0" smtClean="0">
                <a:latin typeface="Times New Roman" panose="02020603050405020304" pitchFamily="18" charset="0"/>
                <a:cs typeface="Times New Roman" panose="02020603050405020304" pitchFamily="18" charset="0"/>
              </a:rPr>
              <a:t>On </a:t>
            </a:r>
            <a:r>
              <a:rPr lang="pl-PL" sz="1200" dirty="0" smtClean="0">
                <a:latin typeface="Times New Roman" panose="02020603050405020304" pitchFamily="18" charset="0"/>
                <a:cs typeface="Times New Roman" panose="02020603050405020304" pitchFamily="18" charset="0"/>
              </a:rPr>
              <a:t>dostarczy </a:t>
            </a:r>
            <a:r>
              <a:rPr lang="pl-PL" sz="1200" dirty="0">
                <a:latin typeface="Times New Roman" panose="02020603050405020304" pitchFamily="18" charset="0"/>
                <a:cs typeface="Times New Roman" panose="02020603050405020304" pitchFamily="18" charset="0"/>
              </a:rPr>
              <a:t>Ci siły i mądrość, jeśli poddasz mu się sam, z własnej woli.</a:t>
            </a:r>
          </a:p>
          <a:p>
            <a:r>
              <a:rPr lang="pl-PL" sz="1200" dirty="0">
                <a:latin typeface="Times New Roman" panose="02020603050405020304" pitchFamily="18" charset="0"/>
                <a:cs typeface="Times New Roman" panose="02020603050405020304" pitchFamily="18" charset="0"/>
              </a:rPr>
              <a:t> </a:t>
            </a:r>
          </a:p>
          <a:p>
            <a:r>
              <a:rPr lang="pl-PL" sz="1200" b="1" u="sng" dirty="0">
                <a:latin typeface="Times New Roman" panose="02020603050405020304" pitchFamily="18" charset="0"/>
                <a:cs typeface="Times New Roman" panose="02020603050405020304" pitchFamily="18" charset="0"/>
              </a:rPr>
              <a:t>„NAJWAŻNIEJSZE NAJPIERW”</a:t>
            </a:r>
            <a:endParaRPr lang="pl-PL" sz="1200" u="sng" dirty="0">
              <a:latin typeface="Times New Roman" panose="02020603050405020304" pitchFamily="18" charset="0"/>
              <a:cs typeface="Times New Roman" panose="02020603050405020304" pitchFamily="18" charset="0"/>
            </a:endParaRPr>
          </a:p>
          <a:p>
            <a:r>
              <a:rPr lang="pl-PL" sz="1200" i="1" dirty="0">
                <a:latin typeface="Times New Roman" panose="02020603050405020304" pitchFamily="18" charset="0"/>
                <a:cs typeface="Times New Roman" panose="02020603050405020304" pitchFamily="18" charset="0"/>
              </a:rPr>
              <a:t> </a:t>
            </a:r>
            <a:r>
              <a:rPr lang="pl-PL" sz="1200" i="1" dirty="0" smtClean="0">
                <a:latin typeface="Times New Roman" panose="02020603050405020304" pitchFamily="18" charset="0"/>
                <a:cs typeface="Times New Roman" panose="02020603050405020304" pitchFamily="18" charset="0"/>
              </a:rPr>
              <a:t>    </a:t>
            </a:r>
            <a:r>
              <a:rPr lang="pl-PL" sz="1200" dirty="0" smtClean="0">
                <a:latin typeface="Times New Roman" panose="02020603050405020304" pitchFamily="18" charset="0"/>
                <a:cs typeface="Times New Roman" panose="02020603050405020304" pitchFamily="18" charset="0"/>
              </a:rPr>
              <a:t>Wiele </a:t>
            </a:r>
            <a:r>
              <a:rPr lang="pl-PL" sz="1200" dirty="0">
                <a:latin typeface="Times New Roman" panose="02020603050405020304" pitchFamily="18" charset="0"/>
                <a:cs typeface="Times New Roman" panose="02020603050405020304" pitchFamily="18" charset="0"/>
              </a:rPr>
              <a:t>naszych rozczarowań i kłopotów wynika z tego, że nie możemy dać sobie rady </a:t>
            </a:r>
            <a:r>
              <a:rPr lang="pl-PL" sz="1200" dirty="0" smtClean="0">
                <a:latin typeface="Times New Roman" panose="02020603050405020304" pitchFamily="18" charset="0"/>
                <a:cs typeface="Times New Roman" panose="02020603050405020304" pitchFamily="18" charset="0"/>
              </a:rPr>
              <a:t>  z </a:t>
            </a:r>
            <a:r>
              <a:rPr lang="pl-PL" sz="1200" dirty="0">
                <a:latin typeface="Times New Roman" panose="02020603050405020304" pitchFamily="18" charset="0"/>
                <a:cs typeface="Times New Roman" panose="02020603050405020304" pitchFamily="18" charset="0"/>
              </a:rPr>
              <a:t>naszymi obowiązkami i problemami, i rozwiązywać ich po kolei według ważności. Konieczna jest dyscyplina wewnętrzna aby umieć odłożyć na później to, co mamy chęć  zrobić najpierw, a zająć się tym, co musi być zrobione od razu. Rezultat takiej dyscypliny jest zadowalający, widzimy, że naprawdę coś osiągnęliśmy, mamy poczucie zwycięstwa gdyż zrozumieliśmy, że taki sposób postępowania jest celowy i wartościowy.</a:t>
            </a:r>
          </a:p>
          <a:p>
            <a:r>
              <a:rPr lang="pl-PL" sz="1200" dirty="0">
                <a:latin typeface="Times New Roman" panose="02020603050405020304" pitchFamily="18" charset="0"/>
                <a:cs typeface="Times New Roman" panose="02020603050405020304" pitchFamily="18" charset="0"/>
              </a:rPr>
              <a:t> </a:t>
            </a:r>
          </a:p>
          <a:p>
            <a:r>
              <a:rPr lang="pl-PL" sz="1200" b="1" u="sng" dirty="0">
                <a:latin typeface="Times New Roman" panose="02020603050405020304" pitchFamily="18" charset="0"/>
                <a:cs typeface="Times New Roman" panose="02020603050405020304" pitchFamily="18" charset="0"/>
              </a:rPr>
              <a:t>„ŻYJ I DAJ ŻYĆ”</a:t>
            </a:r>
            <a:endParaRPr lang="pl-PL" sz="1200" u="sng" dirty="0">
              <a:latin typeface="Times New Roman" panose="02020603050405020304" pitchFamily="18" charset="0"/>
              <a:cs typeface="Times New Roman" panose="02020603050405020304" pitchFamily="18" charset="0"/>
            </a:endParaRPr>
          </a:p>
          <a:p>
            <a:r>
              <a:rPr lang="pl-PL" sz="1200" dirty="0">
                <a:latin typeface="Times New Roman" panose="02020603050405020304" pitchFamily="18" charset="0"/>
                <a:cs typeface="Times New Roman" panose="02020603050405020304" pitchFamily="18" charset="0"/>
              </a:rPr>
              <a:t> </a:t>
            </a:r>
            <a:r>
              <a:rPr lang="pl-PL" sz="1200" dirty="0" smtClean="0">
                <a:latin typeface="Times New Roman" panose="02020603050405020304" pitchFamily="18" charset="0"/>
                <a:cs typeface="Times New Roman" panose="02020603050405020304" pitchFamily="18" charset="0"/>
              </a:rPr>
              <a:t>    To </a:t>
            </a:r>
            <a:r>
              <a:rPr lang="pl-PL" sz="1200" dirty="0">
                <a:latin typeface="Times New Roman" panose="02020603050405020304" pitchFamily="18" charset="0"/>
                <a:cs typeface="Times New Roman" panose="02020603050405020304" pitchFamily="18" charset="0"/>
              </a:rPr>
              <a:t>upomnienie jest nam często bardzo potrzebne! Musimy zdać sobie sprawę z tego, że nie jesteśmy wystarczająco mądrzy aby ciągle krytykować i osądzać innych na podstawie tego jak się zachowują i jak postępują. Jedynym naszym obowiązkiem i celem powinno być zmienianie naszego własnego charakteru i postępowania. Każdy ma prawo do osobistego punktu widzenia, ale nie ma prawa narzucać go innym! Jeżeli wynikają różnice zdań staraj się być </a:t>
            </a:r>
            <a:r>
              <a:rPr lang="pl-PL" sz="1200" dirty="0" smtClean="0">
                <a:latin typeface="Times New Roman" panose="02020603050405020304" pitchFamily="18" charset="0"/>
                <a:cs typeface="Times New Roman" panose="02020603050405020304" pitchFamily="18" charset="0"/>
              </a:rPr>
              <a:t>bezstronnym.</a:t>
            </a:r>
            <a:endParaRPr lang="pl-PL" sz="1200" dirty="0">
              <a:latin typeface="Times New Roman" panose="02020603050405020304" pitchFamily="18" charset="0"/>
              <a:cs typeface="Times New Roman" panose="02020603050405020304" pitchFamily="18" charset="0"/>
            </a:endParaRPr>
          </a:p>
          <a:p>
            <a:r>
              <a:rPr lang="pl-PL" sz="1200" dirty="0">
                <a:latin typeface="Times New Roman" panose="02020603050405020304" pitchFamily="18" charset="0"/>
                <a:cs typeface="Times New Roman" panose="02020603050405020304" pitchFamily="18" charset="0"/>
              </a:rPr>
              <a:t> </a:t>
            </a:r>
          </a:p>
        </p:txBody>
      </p:sp>
      <p:sp>
        <p:nvSpPr>
          <p:cNvPr id="5" name="Prostokąt 4"/>
          <p:cNvSpPr/>
          <p:nvPr/>
        </p:nvSpPr>
        <p:spPr>
          <a:xfrm>
            <a:off x="332656" y="1485832"/>
            <a:ext cx="1711814" cy="307777"/>
          </a:xfrm>
          <a:prstGeom prst="rect">
            <a:avLst/>
          </a:prstGeom>
        </p:spPr>
        <p:txBody>
          <a:bodyPr wrap="none">
            <a:spAutoFit/>
          </a:bodyPr>
          <a:lstStyle/>
          <a:p>
            <a:pPr lvl="0" algn="ctr"/>
            <a:r>
              <a:rPr lang="pl-PL" sz="1400" b="1" dirty="0">
                <a:solidFill>
                  <a:prstClr val="black"/>
                </a:solidFill>
                <a:latin typeface="Times New Roman"/>
                <a:ea typeface="Times New Roman"/>
              </a:rPr>
              <a:t>HASŁA  AL-ANON</a:t>
            </a:r>
            <a:endParaRPr lang="pl-PL" sz="1400" dirty="0">
              <a:solidFill>
                <a:prstClr val="black"/>
              </a:solidFill>
              <a:latin typeface="Times New Roman"/>
              <a:ea typeface="Times New Roman"/>
            </a:endParaRPr>
          </a:p>
        </p:txBody>
      </p:sp>
      <p:sp>
        <p:nvSpPr>
          <p:cNvPr id="9" name="pole tekstowe 8"/>
          <p:cNvSpPr txBox="1"/>
          <p:nvPr/>
        </p:nvSpPr>
        <p:spPr>
          <a:xfrm>
            <a:off x="3861048" y="1043608"/>
            <a:ext cx="184731" cy="369332"/>
          </a:xfrm>
          <a:prstGeom prst="rect">
            <a:avLst/>
          </a:prstGeom>
          <a:noFill/>
        </p:spPr>
        <p:txBody>
          <a:bodyPr wrap="none" rtlCol="0">
            <a:spAutoFit/>
          </a:bodyPr>
          <a:lstStyle/>
          <a:p>
            <a:endParaRPr lang="pl-PL"/>
          </a:p>
        </p:txBody>
      </p:sp>
      <p:cxnSp>
        <p:nvCxnSpPr>
          <p:cNvPr id="3" name="Łącznik prostoliniowy 2"/>
          <p:cNvCxnSpPr/>
          <p:nvPr/>
        </p:nvCxnSpPr>
        <p:spPr>
          <a:xfrm>
            <a:off x="207546" y="8172400"/>
            <a:ext cx="6480720" cy="0"/>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0" name="pole tekstowe 9"/>
          <p:cNvSpPr txBox="1"/>
          <p:nvPr/>
        </p:nvSpPr>
        <p:spPr>
          <a:xfrm>
            <a:off x="1853614" y="8172400"/>
            <a:ext cx="2997937" cy="871008"/>
          </a:xfrm>
          <a:prstGeom prst="rect">
            <a:avLst/>
          </a:prstGeom>
          <a:noFill/>
        </p:spPr>
        <p:txBody>
          <a:bodyPr wrap="none" rtlCol="0">
            <a:spAutoFit/>
          </a:bodyPr>
          <a:lstStyle/>
          <a:p>
            <a:pPr algn="ctr">
              <a:lnSpc>
                <a:spcPct val="115000"/>
              </a:lnSpc>
              <a:spcAft>
                <a:spcPts val="0"/>
              </a:spcAft>
              <a:tabLst>
                <a:tab pos="2970530" algn="l"/>
              </a:tabLst>
            </a:pPr>
            <a:r>
              <a:rPr lang="pl-PL" sz="1100" dirty="0">
                <a:latin typeface="Times New Roman"/>
                <a:ea typeface="Calibri"/>
                <a:cs typeface="Times New Roman"/>
              </a:rPr>
              <a:t>Powiatowe Centrum Pomocy Rodzinie w Łęcznej</a:t>
            </a:r>
            <a:endParaRPr lang="pl-PL" sz="1100" dirty="0">
              <a:latin typeface="Calibri"/>
              <a:ea typeface="Calibri"/>
              <a:cs typeface="Times New Roman"/>
            </a:endParaRPr>
          </a:p>
          <a:p>
            <a:pPr algn="ctr">
              <a:lnSpc>
                <a:spcPct val="115000"/>
              </a:lnSpc>
              <a:spcAft>
                <a:spcPts val="0"/>
              </a:spcAft>
              <a:tabLst>
                <a:tab pos="2970530" algn="l"/>
              </a:tabLst>
            </a:pPr>
            <a:r>
              <a:rPr lang="pl-PL" sz="1100" dirty="0">
                <a:latin typeface="Times New Roman"/>
                <a:ea typeface="Calibri"/>
                <a:cs typeface="Times New Roman"/>
              </a:rPr>
              <a:t>ul. Staszica 9, 21-010 Łęczna</a:t>
            </a:r>
            <a:endParaRPr lang="pl-PL" sz="1100" dirty="0">
              <a:latin typeface="Calibri"/>
              <a:ea typeface="Calibri"/>
              <a:cs typeface="Times New Roman"/>
            </a:endParaRPr>
          </a:p>
          <a:p>
            <a:pPr algn="ctr">
              <a:lnSpc>
                <a:spcPct val="115000"/>
              </a:lnSpc>
              <a:spcAft>
                <a:spcPts val="0"/>
              </a:spcAft>
              <a:tabLst>
                <a:tab pos="2970530" algn="l"/>
              </a:tabLst>
            </a:pPr>
            <a:r>
              <a:rPr lang="pl-PL" sz="1100" dirty="0">
                <a:latin typeface="Times New Roman"/>
                <a:ea typeface="Calibri"/>
                <a:cs typeface="Times New Roman"/>
              </a:rPr>
              <a:t>tel. (81) 53 15 384 / fax (81) 44 58 801</a:t>
            </a:r>
            <a:endParaRPr lang="pl-PL" sz="1100" dirty="0">
              <a:latin typeface="Calibri"/>
              <a:ea typeface="Calibri"/>
              <a:cs typeface="Times New Roman"/>
            </a:endParaRPr>
          </a:p>
          <a:p>
            <a:pPr algn="ctr">
              <a:lnSpc>
                <a:spcPct val="115000"/>
              </a:lnSpc>
              <a:spcAft>
                <a:spcPts val="0"/>
              </a:spcAft>
              <a:tabLst>
                <a:tab pos="2970530" algn="l"/>
              </a:tabLst>
            </a:pPr>
            <a:r>
              <a:rPr lang="pl-PL" sz="1100" dirty="0" smtClean="0">
                <a:latin typeface="Times New Roman"/>
                <a:ea typeface="Calibri"/>
                <a:cs typeface="Times New Roman"/>
                <a:hlinkClick r:id="rId3"/>
              </a:rPr>
              <a:t>www.pcprleczna.pl</a:t>
            </a:r>
            <a:r>
              <a:rPr lang="pl-PL" sz="1100" dirty="0" smtClean="0">
                <a:latin typeface="Calibri"/>
                <a:ea typeface="Calibri"/>
                <a:cs typeface="Times New Roman"/>
              </a:rPr>
              <a:t>, </a:t>
            </a:r>
            <a:r>
              <a:rPr lang="pl-PL" sz="1100" dirty="0" smtClean="0">
                <a:latin typeface="Times New Roman"/>
                <a:ea typeface="Calibri"/>
                <a:cs typeface="Times New Roman"/>
              </a:rPr>
              <a:t>sekretariat@pcprleczna.pl</a:t>
            </a:r>
            <a:endParaRPr lang="pl-PL" sz="1100" dirty="0">
              <a:effectLst/>
              <a:latin typeface="Calibri"/>
              <a:ea typeface="Calibri"/>
              <a:cs typeface="Times New Roman"/>
            </a:endParaRPr>
          </a:p>
        </p:txBody>
      </p:sp>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6672" y="8244408"/>
            <a:ext cx="981017" cy="857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rotWithShape="1">
          <a:blip r:embed="rId5">
            <a:extLst>
              <a:ext uri="{28A0092B-C50C-407E-A947-70E740481C1C}">
                <a14:useLocalDpi xmlns:a14="http://schemas.microsoft.com/office/drawing/2010/main" val="0"/>
              </a:ext>
            </a:extLst>
          </a:blip>
          <a:srcRect l="4255" r="64546"/>
          <a:stretch/>
        </p:blipFill>
        <p:spPr bwMode="auto">
          <a:xfrm>
            <a:off x="5455858" y="8244407"/>
            <a:ext cx="869738" cy="8993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781076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5775" y="755576"/>
            <a:ext cx="6480720" cy="8015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0659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0648" y="1403648"/>
            <a:ext cx="6408712" cy="7199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648" y="8285163"/>
            <a:ext cx="981075"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52624" y="8266113"/>
            <a:ext cx="2951163" cy="877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7823" y="8242300"/>
            <a:ext cx="871537" cy="90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Łącznik prostoliniowy 2"/>
          <p:cNvCxnSpPr/>
          <p:nvPr/>
        </p:nvCxnSpPr>
        <p:spPr>
          <a:xfrm>
            <a:off x="-142860" y="8242300"/>
            <a:ext cx="6984776"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5135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8640" y="558800"/>
            <a:ext cx="6480720" cy="802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Łącznik prostoliniowy 2"/>
          <p:cNvCxnSpPr/>
          <p:nvPr/>
        </p:nvCxnSpPr>
        <p:spPr>
          <a:xfrm flipV="1">
            <a:off x="0" y="8223136"/>
            <a:ext cx="6858000" cy="16912"/>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8640" y="8285163"/>
            <a:ext cx="981075"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2816" y="8285163"/>
            <a:ext cx="2951163" cy="877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7823" y="8240048"/>
            <a:ext cx="871537" cy="90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5619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873" y="683568"/>
            <a:ext cx="6440619" cy="7584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Łącznik prostoliniowy 2"/>
          <p:cNvCxnSpPr/>
          <p:nvPr/>
        </p:nvCxnSpPr>
        <p:spPr>
          <a:xfrm>
            <a:off x="116632" y="8100392"/>
            <a:ext cx="6741368" cy="0"/>
          </a:xfrm>
          <a:prstGeom prst="line">
            <a:avLst/>
          </a:prstGeom>
        </p:spPr>
        <p:style>
          <a:lnRef idx="1">
            <a:schemeClr val="accent1"/>
          </a:lnRef>
          <a:fillRef idx="0">
            <a:schemeClr val="accent1"/>
          </a:fillRef>
          <a:effectRef idx="0">
            <a:schemeClr val="accent1"/>
          </a:effectRef>
          <a:fontRef idx="minor">
            <a:schemeClr val="tx1"/>
          </a:fontRef>
        </p:style>
      </p:cxn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8800" y="8268197"/>
            <a:ext cx="981075"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92600" y="8129251"/>
            <a:ext cx="2951163" cy="877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16955" y="8268197"/>
            <a:ext cx="871537" cy="90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85657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8640" y="446088"/>
            <a:ext cx="6480720" cy="8250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Łącznik prostoliniowy 2"/>
          <p:cNvCxnSpPr/>
          <p:nvPr/>
        </p:nvCxnSpPr>
        <p:spPr>
          <a:xfrm>
            <a:off x="0" y="8244408"/>
            <a:ext cx="6858000"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8640" y="8266906"/>
            <a:ext cx="981075"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00808" y="8257381"/>
            <a:ext cx="2951163" cy="877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7823" y="8233568"/>
            <a:ext cx="871537" cy="90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6316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88640" y="2123728"/>
            <a:ext cx="6480720" cy="3231654"/>
          </a:xfrm>
          <a:prstGeom prst="rect">
            <a:avLst/>
          </a:prstGeom>
        </p:spPr>
        <p:txBody>
          <a:bodyPr wrap="square">
            <a:spAutoFit/>
          </a:bodyPr>
          <a:lstStyle/>
          <a:p>
            <a:r>
              <a:rPr lang="pl-PL" sz="1200" b="1" dirty="0" smtClean="0">
                <a:latin typeface="Times New Roman" panose="02020603050405020304" pitchFamily="18" charset="0"/>
                <a:cs typeface="Times New Roman" panose="02020603050405020304" pitchFamily="18" charset="0"/>
              </a:rPr>
              <a:t>„</a:t>
            </a:r>
            <a:r>
              <a:rPr lang="pl-PL" sz="1200" b="1" u="sng" dirty="0" smtClean="0">
                <a:latin typeface="Times New Roman" panose="02020603050405020304" pitchFamily="18" charset="0"/>
                <a:cs typeface="Times New Roman" panose="02020603050405020304" pitchFamily="18" charset="0"/>
              </a:rPr>
              <a:t>POWOLI LECZ PEWNIE”</a:t>
            </a:r>
            <a:endParaRPr lang="pl-PL" sz="1200" u="sng" dirty="0" smtClean="0">
              <a:latin typeface="Times New Roman" panose="02020603050405020304" pitchFamily="18" charset="0"/>
              <a:cs typeface="Times New Roman" panose="02020603050405020304" pitchFamily="18" charset="0"/>
            </a:endParaRPr>
          </a:p>
          <a:p>
            <a:r>
              <a:rPr lang="pl-PL" sz="1200" dirty="0" smtClean="0">
                <a:latin typeface="Times New Roman" panose="02020603050405020304" pitchFamily="18" charset="0"/>
                <a:cs typeface="Times New Roman" panose="02020603050405020304" pitchFamily="18" charset="0"/>
              </a:rPr>
              <a:t> </a:t>
            </a:r>
            <a:r>
              <a:rPr lang="en-US" sz="1200" dirty="0" smtClean="0">
                <a:latin typeface="Times New Roman" panose="02020603050405020304" pitchFamily="18" charset="0"/>
                <a:cs typeface="Times New Roman" panose="02020603050405020304" pitchFamily="18" charset="0"/>
              </a:rPr>
              <a:t>     </a:t>
            </a:r>
            <a:r>
              <a:rPr lang="pl-PL" sz="1200" dirty="0" smtClean="0">
                <a:latin typeface="Times New Roman" panose="02020603050405020304" pitchFamily="18" charset="0"/>
                <a:cs typeface="Times New Roman" panose="02020603050405020304" pitchFamily="18" charset="0"/>
              </a:rPr>
              <a:t>Kiedy obarczony problemami i kłopotami przyłączysz się wreszcie do grupy Al- </a:t>
            </a:r>
            <a:r>
              <a:rPr lang="pl-PL" sz="1200" dirty="0" err="1" smtClean="0">
                <a:latin typeface="Times New Roman" panose="02020603050405020304" pitchFamily="18" charset="0"/>
                <a:cs typeface="Times New Roman" panose="02020603050405020304" pitchFamily="18" charset="0"/>
              </a:rPr>
              <a:t>Anon</a:t>
            </a:r>
            <a:r>
              <a:rPr lang="pl-PL" sz="1200" dirty="0" smtClean="0">
                <a:latin typeface="Times New Roman" panose="02020603050405020304" pitchFamily="18" charset="0"/>
                <a:cs typeface="Times New Roman" panose="02020603050405020304" pitchFamily="18" charset="0"/>
              </a:rPr>
              <a:t>, zobaczysz po raz pierwszy promień nadziei. Może to skłonić Cię do usiłowania zrozumienia wszystkiego od razu;  myślisz: „gdyby tylko nauczyć się tej tajemniczej formuły, która tak szybko pomaga innym”. Jednak nie jest to wcale „tajemnicza formuła”, ale filozofia życia, którą trzeba z wolna i cierpliwie studiować, aby zrozumieć nie tylko umysłem ale i całym sercem - powoli lecz pewnie. Jeżeli spróbujesz skupić się na każdym problemie, Stopniu, spotkaniu z umysłem wolnym od troski, wówczas to, co jest Ci potrzebne w tym czasie, dotrze do Twojej świadomości o wiele łatwiej, niż gdybyś był pełen pośpiechu i wewnętrznej rozterki. Powoli lecz pewnie.</a:t>
            </a:r>
          </a:p>
          <a:p>
            <a:r>
              <a:rPr lang="pl-PL" sz="1200" b="1" dirty="0" smtClean="0">
                <a:latin typeface="Times New Roman" panose="02020603050405020304" pitchFamily="18" charset="0"/>
                <a:cs typeface="Times New Roman" panose="02020603050405020304" pitchFamily="18" charset="0"/>
              </a:rPr>
              <a:t> </a:t>
            </a:r>
            <a:endParaRPr lang="pl-PL" sz="1200" dirty="0" smtClean="0">
              <a:latin typeface="Times New Roman" panose="02020603050405020304" pitchFamily="18" charset="0"/>
              <a:cs typeface="Times New Roman" panose="02020603050405020304" pitchFamily="18" charset="0"/>
            </a:endParaRPr>
          </a:p>
          <a:p>
            <a:r>
              <a:rPr lang="pl-PL" sz="1200" b="1" dirty="0" smtClean="0">
                <a:latin typeface="Times New Roman" panose="02020603050405020304" pitchFamily="18" charset="0"/>
                <a:cs typeface="Times New Roman" panose="02020603050405020304" pitchFamily="18" charset="0"/>
              </a:rPr>
              <a:t>„</a:t>
            </a:r>
            <a:r>
              <a:rPr lang="pl-PL" sz="1200" b="1" u="sng" dirty="0" smtClean="0">
                <a:latin typeface="Times New Roman" panose="02020603050405020304" pitchFamily="18" charset="0"/>
                <a:cs typeface="Times New Roman" panose="02020603050405020304" pitchFamily="18" charset="0"/>
              </a:rPr>
              <a:t>DZIĘKI ŁASCE BOŻEJ”</a:t>
            </a:r>
            <a:endParaRPr lang="pl-PL" sz="1200" u="sng" dirty="0" smtClean="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 </a:t>
            </a:r>
            <a:r>
              <a:rPr lang="en-US" sz="1200" dirty="0" smtClean="0">
                <a:latin typeface="Times New Roman" panose="02020603050405020304" pitchFamily="18" charset="0"/>
                <a:cs typeface="Times New Roman" panose="02020603050405020304" pitchFamily="18" charset="0"/>
              </a:rPr>
              <a:t>    </a:t>
            </a:r>
            <a:r>
              <a:rPr lang="pl-PL" sz="1200" dirty="0" smtClean="0">
                <a:latin typeface="Times New Roman" panose="02020603050405020304" pitchFamily="18" charset="0"/>
                <a:cs typeface="Times New Roman" panose="02020603050405020304" pitchFamily="18" charset="0"/>
              </a:rPr>
              <a:t>Kiedy jesteśmy rozgoryczeni i zawiedzeni zachowaniem alkoholika, dobrze jest sobie przypomnieć, że ciężar cierpienia i rozpaczy, jaki go przytłacza nie jest jego własnym wyborem. Gdyby nie Łaska Boża, my sami moglibyśmy stać się ofiarami tej choroby! Bądźmy wdzięczni za błogosławieństwo trzeźwości i starajmy się pomóc alkoholikowi w odnalezieniu tego błogosławieństwa także dla niego. </a:t>
            </a:r>
          </a:p>
          <a:p>
            <a:r>
              <a:rPr lang="pl-PL" sz="1200" b="1" dirty="0">
                <a:latin typeface="Times New Roman" panose="02020603050405020304" pitchFamily="18" charset="0"/>
                <a:cs typeface="Times New Roman" panose="02020603050405020304" pitchFamily="18" charset="0"/>
              </a:rPr>
              <a:t> </a:t>
            </a:r>
            <a:r>
              <a:rPr lang="pl-PL" sz="1200" b="1" dirty="0" smtClean="0">
                <a:latin typeface="Times New Roman" panose="02020603050405020304" pitchFamily="18" charset="0"/>
                <a:cs typeface="Times New Roman" panose="02020603050405020304" pitchFamily="18" charset="0"/>
              </a:rPr>
              <a:t>                                                                                            </a:t>
            </a:r>
            <a:r>
              <a:rPr lang="pl-PL" sz="1100" b="1" dirty="0" smtClean="0">
                <a:latin typeface="Times New Roman" panose="02020603050405020304" pitchFamily="18" charset="0"/>
                <a:cs typeface="Times New Roman" panose="02020603050405020304" pitchFamily="18" charset="0"/>
              </a:rPr>
              <a:t>Zaczerpnięto z tekstów wspólnot Al-</a:t>
            </a:r>
            <a:r>
              <a:rPr lang="pl-PL" sz="1100" b="1" dirty="0" err="1" smtClean="0">
                <a:latin typeface="Times New Roman" panose="02020603050405020304" pitchFamily="18" charset="0"/>
                <a:cs typeface="Times New Roman" panose="02020603050405020304" pitchFamily="18" charset="0"/>
              </a:rPr>
              <a:t>Anon</a:t>
            </a:r>
            <a:r>
              <a:rPr lang="pl-PL" sz="1100" b="1" dirty="0" smtClean="0">
                <a:latin typeface="Times New Roman" panose="02020603050405020304" pitchFamily="18" charset="0"/>
                <a:cs typeface="Times New Roman" panose="02020603050405020304" pitchFamily="18" charset="0"/>
              </a:rPr>
              <a:t>.</a:t>
            </a:r>
            <a:endParaRPr lang="pl-PL" sz="1100" dirty="0">
              <a:latin typeface="Times New Roman" panose="02020603050405020304" pitchFamily="18" charset="0"/>
              <a:cs typeface="Times New Roman" panose="02020603050405020304" pitchFamily="18" charset="0"/>
            </a:endParaRPr>
          </a:p>
        </p:txBody>
      </p:sp>
      <p:cxnSp>
        <p:nvCxnSpPr>
          <p:cNvPr id="5" name="Łącznik prostoliniowy 4"/>
          <p:cNvCxnSpPr/>
          <p:nvPr/>
        </p:nvCxnSpPr>
        <p:spPr>
          <a:xfrm>
            <a:off x="0" y="8150696"/>
            <a:ext cx="6858000" cy="0"/>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0" name="pole tekstowe 9"/>
          <p:cNvSpPr txBox="1"/>
          <p:nvPr/>
        </p:nvSpPr>
        <p:spPr>
          <a:xfrm>
            <a:off x="1844824" y="8162933"/>
            <a:ext cx="2997937" cy="858697"/>
          </a:xfrm>
          <a:prstGeom prst="rect">
            <a:avLst/>
          </a:prstGeom>
          <a:noFill/>
        </p:spPr>
        <p:txBody>
          <a:bodyPr wrap="none" rtlCol="0">
            <a:spAutoFit/>
          </a:bodyPr>
          <a:lstStyle/>
          <a:p>
            <a:pPr lvl="0" algn="ctr">
              <a:lnSpc>
                <a:spcPct val="115000"/>
              </a:lnSpc>
              <a:tabLst>
                <a:tab pos="2970530" algn="l"/>
              </a:tabLst>
            </a:pPr>
            <a:r>
              <a:rPr lang="pl-PL" sz="1100" dirty="0">
                <a:solidFill>
                  <a:prstClr val="black"/>
                </a:solidFill>
                <a:latin typeface="Times New Roman"/>
                <a:ea typeface="Calibri"/>
                <a:cs typeface="Times New Roman"/>
              </a:rPr>
              <a:t>Powiatowe Centrum Pomocy Rodzinie w Łęcznej</a:t>
            </a:r>
            <a:endParaRPr lang="pl-PL" sz="1100" dirty="0">
              <a:solidFill>
                <a:prstClr val="black"/>
              </a:solidFill>
              <a:latin typeface="Calibri"/>
              <a:ea typeface="Calibri"/>
              <a:cs typeface="Times New Roman"/>
            </a:endParaRPr>
          </a:p>
          <a:p>
            <a:pPr lvl="0" algn="ctr">
              <a:lnSpc>
                <a:spcPct val="115000"/>
              </a:lnSpc>
              <a:tabLst>
                <a:tab pos="2970530" algn="l"/>
              </a:tabLst>
            </a:pPr>
            <a:r>
              <a:rPr lang="pl-PL" sz="1100" dirty="0">
                <a:solidFill>
                  <a:prstClr val="black"/>
                </a:solidFill>
                <a:latin typeface="Times New Roman"/>
                <a:ea typeface="Calibri"/>
                <a:cs typeface="Times New Roman"/>
              </a:rPr>
              <a:t>ul. Staszica 9, 21-010 Łęczna</a:t>
            </a:r>
            <a:endParaRPr lang="pl-PL" sz="1100" dirty="0">
              <a:solidFill>
                <a:prstClr val="black"/>
              </a:solidFill>
              <a:latin typeface="Calibri"/>
              <a:ea typeface="Calibri"/>
              <a:cs typeface="Times New Roman"/>
            </a:endParaRPr>
          </a:p>
          <a:p>
            <a:pPr lvl="0" algn="ctr">
              <a:lnSpc>
                <a:spcPct val="115000"/>
              </a:lnSpc>
              <a:tabLst>
                <a:tab pos="2970530" algn="l"/>
              </a:tabLst>
            </a:pPr>
            <a:r>
              <a:rPr lang="pl-PL" sz="1100" dirty="0">
                <a:solidFill>
                  <a:prstClr val="black"/>
                </a:solidFill>
                <a:latin typeface="Times New Roman"/>
                <a:ea typeface="Calibri"/>
                <a:cs typeface="Times New Roman"/>
              </a:rPr>
              <a:t>tel. (81) 53 15 384 / fax (81) 44 58 801</a:t>
            </a:r>
            <a:endParaRPr lang="pl-PL" sz="1100" dirty="0">
              <a:solidFill>
                <a:prstClr val="black"/>
              </a:solidFill>
              <a:latin typeface="Calibri"/>
              <a:ea typeface="Calibri"/>
              <a:cs typeface="Times New Roman"/>
            </a:endParaRPr>
          </a:p>
          <a:p>
            <a:pPr lvl="0" algn="ctr">
              <a:lnSpc>
                <a:spcPct val="115000"/>
              </a:lnSpc>
              <a:tabLst>
                <a:tab pos="2970530" algn="l"/>
              </a:tabLst>
            </a:pPr>
            <a:r>
              <a:rPr lang="pl-PL" sz="1100" dirty="0">
                <a:solidFill>
                  <a:prstClr val="black"/>
                </a:solidFill>
                <a:latin typeface="Times New Roman"/>
                <a:ea typeface="Calibri"/>
                <a:cs typeface="Times New Roman"/>
                <a:hlinkClick r:id="rId2"/>
              </a:rPr>
              <a:t>www.pcprleczna.pl</a:t>
            </a:r>
            <a:r>
              <a:rPr lang="pl-PL" sz="1100" dirty="0">
                <a:solidFill>
                  <a:prstClr val="black"/>
                </a:solidFill>
                <a:latin typeface="Calibri"/>
                <a:ea typeface="Calibri"/>
                <a:cs typeface="Times New Roman"/>
              </a:rPr>
              <a:t>, </a:t>
            </a:r>
            <a:r>
              <a:rPr lang="pl-PL" sz="1100" dirty="0">
                <a:solidFill>
                  <a:prstClr val="black"/>
                </a:solidFill>
                <a:latin typeface="Times New Roman"/>
                <a:ea typeface="Calibri"/>
                <a:cs typeface="Times New Roman"/>
              </a:rPr>
              <a:t>sekretariat@pcprleczna.pl</a:t>
            </a:r>
            <a:endParaRPr lang="pl-PL" sz="1100" dirty="0">
              <a:solidFill>
                <a:prstClr val="black"/>
              </a:solidFill>
              <a:latin typeface="Calibri"/>
              <a:ea typeface="Calibri"/>
              <a:cs typeface="Times New Roman"/>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8198" y="5372752"/>
            <a:ext cx="3151187" cy="269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4664" y="8242300"/>
            <a:ext cx="981075"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45224" y="8242300"/>
            <a:ext cx="871537" cy="90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27772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60648" y="2051720"/>
            <a:ext cx="6408712" cy="5816977"/>
          </a:xfrm>
          <a:prstGeom prst="rect">
            <a:avLst/>
          </a:prstGeom>
        </p:spPr>
        <p:txBody>
          <a:bodyPr wrap="square">
            <a:spAutoFit/>
          </a:bodyPr>
          <a:lstStyle/>
          <a:p>
            <a:pPr lvl="0"/>
            <a:r>
              <a:rPr lang="pl-PL" sz="1200" b="1" dirty="0" smtClean="0">
                <a:solidFill>
                  <a:prstClr val="black"/>
                </a:solidFill>
                <a:latin typeface="Times New Roman" panose="02020603050405020304" pitchFamily="18" charset="0"/>
                <a:cs typeface="Times New Roman" panose="02020603050405020304" pitchFamily="18" charset="0"/>
              </a:rPr>
              <a:t>„ List </a:t>
            </a:r>
            <a:r>
              <a:rPr lang="pl-PL" sz="1200" b="1" dirty="0">
                <a:solidFill>
                  <a:prstClr val="black"/>
                </a:solidFill>
                <a:latin typeface="Times New Roman" panose="02020603050405020304" pitchFamily="18" charset="0"/>
                <a:cs typeface="Times New Roman" panose="02020603050405020304" pitchFamily="18" charset="0"/>
              </a:rPr>
              <a:t>alkoholika”</a:t>
            </a:r>
          </a:p>
          <a:p>
            <a:pPr lvl="0"/>
            <a:r>
              <a:rPr lang="pl-PL" sz="1200" b="1" dirty="0">
                <a:solidFill>
                  <a:prstClr val="black"/>
                </a:solidFill>
                <a:latin typeface="Times New Roman" panose="02020603050405020304" pitchFamily="18" charset="0"/>
                <a:cs typeface="Times New Roman" panose="02020603050405020304" pitchFamily="18" charset="0"/>
              </a:rPr>
              <a:t> </a:t>
            </a:r>
          </a:p>
          <a:p>
            <a:pPr lvl="0"/>
            <a:r>
              <a:rPr lang="pl-PL" sz="1200" b="1" dirty="0">
                <a:solidFill>
                  <a:prstClr val="black"/>
                </a:solidFill>
                <a:latin typeface="Times New Roman" panose="02020603050405020304" pitchFamily="18" charset="0"/>
                <a:cs typeface="Times New Roman" panose="02020603050405020304" pitchFamily="18" charset="0"/>
              </a:rPr>
              <a:t> </a:t>
            </a:r>
            <a:r>
              <a:rPr lang="pl-PL" sz="1200" b="1" dirty="0" smtClean="0">
                <a:solidFill>
                  <a:prstClr val="black"/>
                </a:solidFill>
                <a:latin typeface="Times New Roman" panose="02020603050405020304" pitchFamily="18" charset="0"/>
                <a:cs typeface="Times New Roman" panose="02020603050405020304" pitchFamily="18" charset="0"/>
              </a:rPr>
              <a:t>    </a:t>
            </a:r>
            <a:r>
              <a:rPr lang="pl-PL" sz="1200" b="1" i="1" dirty="0" smtClean="0">
                <a:solidFill>
                  <a:prstClr val="black"/>
                </a:solidFill>
                <a:latin typeface="Times New Roman" panose="02020603050405020304" pitchFamily="18" charset="0"/>
                <a:cs typeface="Times New Roman" panose="02020603050405020304" pitchFamily="18" charset="0"/>
              </a:rPr>
              <a:t>Jestem </a:t>
            </a:r>
            <a:r>
              <a:rPr lang="pl-PL" sz="1200" b="1" i="1" dirty="0">
                <a:solidFill>
                  <a:prstClr val="black"/>
                </a:solidFill>
                <a:latin typeface="Times New Roman" panose="02020603050405020304" pitchFamily="18" charset="0"/>
                <a:cs typeface="Times New Roman" panose="02020603050405020304" pitchFamily="18" charset="0"/>
              </a:rPr>
              <a:t>alkoholikiem. Potrzebuję Twojej pomocy. Nie rób mi wymówek, nie obwiniaj mnie, </a:t>
            </a:r>
            <a:r>
              <a:rPr lang="pl-PL" sz="1200" b="1" i="1" dirty="0" smtClean="0">
                <a:solidFill>
                  <a:prstClr val="black"/>
                </a:solidFill>
                <a:latin typeface="Times New Roman" panose="02020603050405020304" pitchFamily="18" charset="0"/>
                <a:cs typeface="Times New Roman" panose="02020603050405020304" pitchFamily="18" charset="0"/>
              </a:rPr>
              <a:t>    nie </a:t>
            </a:r>
            <a:r>
              <a:rPr lang="pl-PL" sz="1200" b="1" i="1" dirty="0">
                <a:solidFill>
                  <a:prstClr val="black"/>
                </a:solidFill>
                <a:latin typeface="Times New Roman" panose="02020603050405020304" pitchFamily="18" charset="0"/>
                <a:cs typeface="Times New Roman" panose="02020603050405020304" pitchFamily="18" charset="0"/>
              </a:rPr>
              <a:t>złorzecz mi. Nie byłabyś zła na mnie, gdybym był chory na gruźlicę lub cukrzycę</a:t>
            </a:r>
            <a:r>
              <a:rPr lang="pl-PL" sz="1200" b="1" i="1" dirty="0" smtClean="0">
                <a:solidFill>
                  <a:prstClr val="black"/>
                </a:solidFill>
                <a:latin typeface="Times New Roman" panose="02020603050405020304" pitchFamily="18" charset="0"/>
                <a:cs typeface="Times New Roman" panose="02020603050405020304" pitchFamily="18" charset="0"/>
              </a:rPr>
              <a:t>.          </a:t>
            </a:r>
            <a:r>
              <a:rPr lang="pl-PL" sz="1200" b="1" i="1" dirty="0">
                <a:solidFill>
                  <a:prstClr val="black"/>
                </a:solidFill>
                <a:latin typeface="Times New Roman" panose="02020603050405020304" pitchFamily="18" charset="0"/>
                <a:cs typeface="Times New Roman" panose="02020603050405020304" pitchFamily="18" charset="0"/>
              </a:rPr>
              <a:t>Alkoholizm to też choroba. Nie wylewaj mojego alkoholu - to po prostu strata, ponieważ ja zawsze znajdę sposób na zdobycie dalszej porcji alkoholu. Nie pozwól mi wywoływać u Ciebie złości. </a:t>
            </a:r>
            <a:r>
              <a:rPr lang="pl-PL" sz="1200" b="1" i="1" dirty="0" smtClean="0">
                <a:solidFill>
                  <a:prstClr val="black"/>
                </a:solidFill>
                <a:latin typeface="Times New Roman" panose="02020603050405020304" pitchFamily="18" charset="0"/>
                <a:cs typeface="Times New Roman" panose="02020603050405020304" pitchFamily="18" charset="0"/>
              </a:rPr>
              <a:t>    Jeśli </a:t>
            </a:r>
            <a:r>
              <a:rPr lang="pl-PL" sz="1200" b="1" i="1" dirty="0">
                <a:solidFill>
                  <a:prstClr val="black"/>
                </a:solidFill>
                <a:latin typeface="Times New Roman" panose="02020603050405020304" pitchFamily="18" charset="0"/>
                <a:cs typeface="Times New Roman" panose="02020603050405020304" pitchFamily="18" charset="0"/>
              </a:rPr>
              <a:t>zaatakujesz mnie słownie lub fizycznie, będziesz mnie tylko upewniała w złej opinii, </a:t>
            </a:r>
            <a:r>
              <a:rPr lang="pl-PL" sz="1200" b="1" i="1" dirty="0" smtClean="0">
                <a:solidFill>
                  <a:prstClr val="black"/>
                </a:solidFill>
                <a:latin typeface="Times New Roman" panose="02020603050405020304" pitchFamily="18" charset="0"/>
                <a:cs typeface="Times New Roman" panose="02020603050405020304" pitchFamily="18" charset="0"/>
              </a:rPr>
              <a:t>           jaką </a:t>
            </a:r>
            <a:r>
              <a:rPr lang="pl-PL" sz="1200" b="1" i="1" dirty="0">
                <a:solidFill>
                  <a:prstClr val="black"/>
                </a:solidFill>
                <a:latin typeface="Times New Roman" panose="02020603050405020304" pitchFamily="18" charset="0"/>
                <a:cs typeface="Times New Roman" panose="02020603050405020304" pitchFamily="18" charset="0"/>
              </a:rPr>
              <a:t>mam o sobie. Ja już wystarczająco nienawidzę siebie. Niech Twoja miłość do mnie i lęk </a:t>
            </a:r>
            <a:r>
              <a:rPr lang="pl-PL" sz="1200" b="1" i="1" dirty="0" smtClean="0">
                <a:solidFill>
                  <a:prstClr val="black"/>
                </a:solidFill>
                <a:latin typeface="Times New Roman" panose="02020603050405020304" pitchFamily="18" charset="0"/>
                <a:cs typeface="Times New Roman" panose="02020603050405020304" pitchFamily="18" charset="0"/>
              </a:rPr>
              <a:t>           o </a:t>
            </a:r>
            <a:r>
              <a:rPr lang="pl-PL" sz="1200" b="1" i="1" dirty="0">
                <a:solidFill>
                  <a:prstClr val="black"/>
                </a:solidFill>
                <a:latin typeface="Times New Roman" panose="02020603050405020304" pitchFamily="18" charset="0"/>
                <a:cs typeface="Times New Roman" panose="02020603050405020304" pitchFamily="18" charset="0"/>
              </a:rPr>
              <a:t>mnie nie doprowadza Ciebie do robienia tego, co sam powinienem robić. Jeśli weźmiesz na siebie odpowiedzialność za wszystko, oduczysz mnie podejmowania odpowiedzialności. </a:t>
            </a:r>
            <a:r>
              <a:rPr lang="pl-PL" sz="1200" b="1" i="1" dirty="0" smtClean="0">
                <a:solidFill>
                  <a:prstClr val="black"/>
                </a:solidFill>
                <a:latin typeface="Times New Roman" panose="02020603050405020304" pitchFamily="18" charset="0"/>
                <a:cs typeface="Times New Roman" panose="02020603050405020304" pitchFamily="18" charset="0"/>
              </a:rPr>
              <a:t>                        Będę </a:t>
            </a:r>
            <a:r>
              <a:rPr lang="pl-PL" sz="1200" b="1" i="1" dirty="0">
                <a:solidFill>
                  <a:prstClr val="black"/>
                </a:solidFill>
                <a:latin typeface="Times New Roman" panose="02020603050405020304" pitchFamily="18" charset="0"/>
                <a:cs typeface="Times New Roman" panose="02020603050405020304" pitchFamily="18" charset="0"/>
              </a:rPr>
              <a:t>miał coraz większe poczucie winy, a Ty będziesz urażona. Nie przyjmuj moich obietnic - obiecam cokolwiek, by wyjść z kłopotów. Charakter mojej choroby powstrzymuje mnie przed dotrzymywaniem obietnic, nawet tych, o których mówię z początku serio. Nie gróź mi, jeśli nie masz zamiaru spełnić groźby. Jeśli raz podjęłaś jakąś decyzję, trzymaj się jej. Nie wierz wszystkiemu, </a:t>
            </a:r>
            <a:r>
              <a:rPr lang="pl-PL" sz="1200" b="1" i="1" dirty="0" smtClean="0">
                <a:solidFill>
                  <a:prstClr val="black"/>
                </a:solidFill>
                <a:latin typeface="Times New Roman" panose="02020603050405020304" pitchFamily="18" charset="0"/>
                <a:cs typeface="Times New Roman" panose="02020603050405020304" pitchFamily="18" charset="0"/>
              </a:rPr>
              <a:t>     co </a:t>
            </a:r>
            <a:r>
              <a:rPr lang="pl-PL" sz="1200" b="1" i="1" dirty="0">
                <a:solidFill>
                  <a:prstClr val="black"/>
                </a:solidFill>
                <a:latin typeface="Times New Roman" panose="02020603050405020304" pitchFamily="18" charset="0"/>
                <a:cs typeface="Times New Roman" panose="02020603050405020304" pitchFamily="18" charset="0"/>
              </a:rPr>
              <a:t>mówię o Tobie, to może być kłamstwo. Zaprzeczanie oczywistym faktom jest symptomem mojej choroby. Co więcej, najczęściej łatwo tracę szacunek dla tych, których zbyt łatwo można oszukać. Nie pozwól mi mieć nad Tobą przewagę, nie daj się wykorzystywać przeze mnie. Miłość nie może długo istnieć bez wymiary sprawiedliwości. Nie ponoś za mnie lub nie próbuj oddzielić mnie od konsekwencji mojego picia. Nie kłam za mnie, nie płać za mnie rachunków. </a:t>
            </a:r>
            <a:r>
              <a:rPr lang="pl-PL" sz="1200" b="1" i="1" dirty="0" smtClean="0">
                <a:solidFill>
                  <a:prstClr val="black"/>
                </a:solidFill>
                <a:latin typeface="Times New Roman" panose="02020603050405020304" pitchFamily="18" charset="0"/>
                <a:cs typeface="Times New Roman" panose="02020603050405020304" pitchFamily="18" charset="0"/>
              </a:rPr>
              <a:t>                              Takie </a:t>
            </a:r>
            <a:r>
              <a:rPr lang="pl-PL" sz="1200" b="1" i="1" dirty="0">
                <a:solidFill>
                  <a:prstClr val="black"/>
                </a:solidFill>
                <a:latin typeface="Times New Roman" panose="02020603050405020304" pitchFamily="18" charset="0"/>
                <a:cs typeface="Times New Roman" panose="02020603050405020304" pitchFamily="18" charset="0"/>
              </a:rPr>
              <a:t>postępowanie </a:t>
            </a:r>
            <a:r>
              <a:rPr lang="pl-PL" sz="1200" b="1" i="1" dirty="0" smtClean="0">
                <a:solidFill>
                  <a:prstClr val="black"/>
                </a:solidFill>
                <a:latin typeface="Times New Roman" panose="02020603050405020304" pitchFamily="18" charset="0"/>
                <a:cs typeface="Times New Roman" panose="02020603050405020304" pitchFamily="18" charset="0"/>
              </a:rPr>
              <a:t>zmniejsza lub </a:t>
            </a:r>
            <a:r>
              <a:rPr lang="pl-PL" sz="1200" b="1" i="1" dirty="0">
                <a:solidFill>
                  <a:prstClr val="black"/>
                </a:solidFill>
                <a:latin typeface="Times New Roman" panose="02020603050405020304" pitchFamily="18" charset="0"/>
                <a:cs typeface="Times New Roman" panose="02020603050405020304" pitchFamily="18" charset="0"/>
              </a:rPr>
              <a:t>zapobiega kryzysowi, który mógłby zmobilizować mnie do szukania pomocy. Dopóki będziesz mnie ratowała z każdej opresji, będę mógł zaprzeczyć temu, </a:t>
            </a:r>
            <a:r>
              <a:rPr lang="pl-PL" sz="1200" b="1" i="1" dirty="0" smtClean="0">
                <a:solidFill>
                  <a:prstClr val="black"/>
                </a:solidFill>
                <a:latin typeface="Times New Roman" panose="02020603050405020304" pitchFamily="18" charset="0"/>
                <a:cs typeface="Times New Roman" panose="02020603050405020304" pitchFamily="18" charset="0"/>
              </a:rPr>
              <a:t>      że </a:t>
            </a:r>
            <a:r>
              <a:rPr lang="pl-PL" sz="1200" b="1" i="1" dirty="0">
                <a:solidFill>
                  <a:prstClr val="black"/>
                </a:solidFill>
                <a:latin typeface="Times New Roman" panose="02020603050405020304" pitchFamily="18" charset="0"/>
                <a:cs typeface="Times New Roman" panose="02020603050405020304" pitchFamily="18" charset="0"/>
              </a:rPr>
              <a:t>mam problem alkoholowy. Ponad wszystko ucz się wszystkiego, co tylko możliwe o alkoholizmie i Twojej roli w stosunku do mnie. Przychodź na otwarte zebrania AA w klubie abstynenta. Uczęszczaj na spotkania Al-</a:t>
            </a:r>
            <a:r>
              <a:rPr lang="pl-PL" sz="1200" b="1" i="1" dirty="0" err="1">
                <a:solidFill>
                  <a:prstClr val="black"/>
                </a:solidFill>
                <a:latin typeface="Times New Roman" panose="02020603050405020304" pitchFamily="18" charset="0"/>
                <a:cs typeface="Times New Roman" panose="02020603050405020304" pitchFamily="18" charset="0"/>
              </a:rPr>
              <a:t>Anon</a:t>
            </a:r>
            <a:r>
              <a:rPr lang="pl-PL" sz="1200" b="1" i="1" dirty="0">
                <a:solidFill>
                  <a:prstClr val="black"/>
                </a:solidFill>
                <a:latin typeface="Times New Roman" panose="02020603050405020304" pitchFamily="18" charset="0"/>
                <a:cs typeface="Times New Roman" panose="02020603050405020304" pitchFamily="18" charset="0"/>
              </a:rPr>
              <a:t> regularnie. Czytaj literaturę i utrzymuj osobisty kontakt </a:t>
            </a:r>
            <a:r>
              <a:rPr lang="pl-PL" sz="1200" b="1" i="1" dirty="0" smtClean="0">
                <a:solidFill>
                  <a:prstClr val="black"/>
                </a:solidFill>
                <a:latin typeface="Times New Roman" panose="02020603050405020304" pitchFamily="18" charset="0"/>
                <a:cs typeface="Times New Roman" panose="02020603050405020304" pitchFamily="18" charset="0"/>
              </a:rPr>
              <a:t>               z </a:t>
            </a:r>
            <a:r>
              <a:rPr lang="pl-PL" sz="1200" b="1" i="1" dirty="0">
                <a:solidFill>
                  <a:prstClr val="black"/>
                </a:solidFill>
                <a:latin typeface="Times New Roman" panose="02020603050405020304" pitchFamily="18" charset="0"/>
                <a:cs typeface="Times New Roman" panose="02020603050405020304" pitchFamily="18" charset="0"/>
              </a:rPr>
              <a:t>członkami Al-</a:t>
            </a:r>
            <a:r>
              <a:rPr lang="pl-PL" sz="1200" b="1" i="1" dirty="0" err="1">
                <a:solidFill>
                  <a:prstClr val="black"/>
                </a:solidFill>
                <a:latin typeface="Times New Roman" panose="02020603050405020304" pitchFamily="18" charset="0"/>
                <a:cs typeface="Times New Roman" panose="02020603050405020304" pitchFamily="18" charset="0"/>
              </a:rPr>
              <a:t>Anon</a:t>
            </a:r>
            <a:r>
              <a:rPr lang="pl-PL" sz="1200" b="1" i="1" dirty="0">
                <a:solidFill>
                  <a:prstClr val="black"/>
                </a:solidFill>
                <a:latin typeface="Times New Roman" panose="02020603050405020304" pitchFamily="18" charset="0"/>
                <a:cs typeface="Times New Roman" panose="02020603050405020304" pitchFamily="18" charset="0"/>
              </a:rPr>
              <a:t> oraz wspólnotą klubu abstynenta. </a:t>
            </a:r>
            <a:endParaRPr lang="pl-PL" sz="1200" b="1" i="1" dirty="0" smtClean="0">
              <a:solidFill>
                <a:prstClr val="black"/>
              </a:solidFill>
              <a:latin typeface="Times New Roman" panose="02020603050405020304" pitchFamily="18" charset="0"/>
              <a:cs typeface="Times New Roman" panose="02020603050405020304" pitchFamily="18" charset="0"/>
            </a:endParaRPr>
          </a:p>
          <a:p>
            <a:pPr lvl="0"/>
            <a:r>
              <a:rPr lang="pl-PL" sz="1200" b="1" i="1" dirty="0" smtClean="0">
                <a:solidFill>
                  <a:prstClr val="black"/>
                </a:solidFill>
                <a:latin typeface="Times New Roman" panose="02020603050405020304" pitchFamily="18" charset="0"/>
                <a:cs typeface="Times New Roman" panose="02020603050405020304" pitchFamily="18" charset="0"/>
              </a:rPr>
              <a:t>Są </a:t>
            </a:r>
            <a:r>
              <a:rPr lang="pl-PL" sz="1200" b="1" i="1" dirty="0">
                <a:solidFill>
                  <a:prstClr val="black"/>
                </a:solidFill>
                <a:latin typeface="Times New Roman" panose="02020603050405020304" pitchFamily="18" charset="0"/>
                <a:cs typeface="Times New Roman" panose="02020603050405020304" pitchFamily="18" charset="0"/>
              </a:rPr>
              <a:t>to ludzie, którzy mogą dopomóc zobaczyć jasno całą Twoją sytuację. </a:t>
            </a:r>
            <a:endParaRPr lang="pl-PL" sz="1200" b="1" i="1" dirty="0" smtClean="0">
              <a:solidFill>
                <a:prstClr val="black"/>
              </a:solidFill>
              <a:latin typeface="Times New Roman" panose="02020603050405020304" pitchFamily="18" charset="0"/>
              <a:cs typeface="Times New Roman" panose="02020603050405020304" pitchFamily="18" charset="0"/>
            </a:endParaRPr>
          </a:p>
          <a:p>
            <a:pPr lvl="0"/>
            <a:endParaRPr lang="pl-PL" sz="1200" b="1" dirty="0">
              <a:solidFill>
                <a:prstClr val="black"/>
              </a:solidFill>
              <a:latin typeface="Times New Roman" panose="02020603050405020304" pitchFamily="18" charset="0"/>
              <a:cs typeface="Times New Roman" panose="02020603050405020304" pitchFamily="18" charset="0"/>
            </a:endParaRPr>
          </a:p>
          <a:p>
            <a:pPr lvl="0"/>
            <a:r>
              <a:rPr lang="pl-PL" sz="1200" b="1" dirty="0" smtClean="0">
                <a:solidFill>
                  <a:prstClr val="black"/>
                </a:solidFill>
                <a:latin typeface="Times New Roman" panose="02020603050405020304" pitchFamily="18" charset="0"/>
                <a:cs typeface="Times New Roman" panose="02020603050405020304" pitchFamily="18" charset="0"/>
              </a:rPr>
              <a:t>                                                                                                              Kocham </a:t>
            </a:r>
            <a:r>
              <a:rPr lang="pl-PL" sz="1200" b="1" dirty="0">
                <a:solidFill>
                  <a:prstClr val="black"/>
                </a:solidFill>
                <a:latin typeface="Times New Roman" panose="02020603050405020304" pitchFamily="18" charset="0"/>
                <a:cs typeface="Times New Roman" panose="02020603050405020304" pitchFamily="18" charset="0"/>
              </a:rPr>
              <a:t>Cię - Twój alkoholik.</a:t>
            </a:r>
          </a:p>
          <a:p>
            <a:pPr lvl="0"/>
            <a:r>
              <a:rPr lang="pl-PL" sz="1200" b="1" dirty="0">
                <a:solidFill>
                  <a:prstClr val="black"/>
                </a:solidFill>
                <a:latin typeface="Times New Roman" panose="02020603050405020304" pitchFamily="18" charset="0"/>
                <a:cs typeface="Times New Roman" panose="02020603050405020304" pitchFamily="18" charset="0"/>
              </a:rPr>
              <a:t> </a:t>
            </a:r>
          </a:p>
          <a:p>
            <a:pPr lvl="0"/>
            <a:r>
              <a:rPr lang="pl-PL" sz="1200" b="1" i="1" dirty="0">
                <a:solidFill>
                  <a:prstClr val="black"/>
                </a:solidFill>
                <a:latin typeface="Times New Roman" panose="02020603050405020304" pitchFamily="18" charset="0"/>
                <a:cs typeface="Times New Roman" panose="02020603050405020304" pitchFamily="18" charset="0"/>
              </a:rPr>
              <a:t> </a:t>
            </a:r>
            <a:endParaRPr lang="pl-PL" sz="1200" b="1" dirty="0">
              <a:solidFill>
                <a:prstClr val="black"/>
              </a:solidFill>
              <a:latin typeface="Times New Roman" panose="02020603050405020304" pitchFamily="18" charset="0"/>
              <a:cs typeface="Times New Roman" panose="02020603050405020304" pitchFamily="18" charset="0"/>
            </a:endParaRPr>
          </a:p>
          <a:p>
            <a:pPr lvl="0"/>
            <a:r>
              <a:rPr lang="pl-PL" sz="1200" b="1" i="1" dirty="0">
                <a:solidFill>
                  <a:prstClr val="black"/>
                </a:solidFill>
                <a:latin typeface="Times New Roman" panose="02020603050405020304" pitchFamily="18" charset="0"/>
                <a:cs typeface="Times New Roman" panose="02020603050405020304" pitchFamily="18" charset="0"/>
              </a:rPr>
              <a:t> </a:t>
            </a:r>
            <a:endParaRPr lang="pl-PL" sz="1200" b="1" dirty="0">
              <a:solidFill>
                <a:prstClr val="black"/>
              </a:solidFill>
              <a:latin typeface="Times New Roman" panose="02020603050405020304" pitchFamily="18" charset="0"/>
              <a:cs typeface="Times New Roman" panose="02020603050405020304" pitchFamily="18" charset="0"/>
            </a:endParaRPr>
          </a:p>
        </p:txBody>
      </p:sp>
      <p:cxnSp>
        <p:nvCxnSpPr>
          <p:cNvPr id="4" name="Łącznik prostoliniowy 3"/>
          <p:cNvCxnSpPr/>
          <p:nvPr/>
        </p:nvCxnSpPr>
        <p:spPr>
          <a:xfrm>
            <a:off x="116632" y="8172400"/>
            <a:ext cx="6741368"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672" y="8212538"/>
            <a:ext cx="981075"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Prostokąt 7"/>
          <p:cNvSpPr/>
          <p:nvPr/>
        </p:nvSpPr>
        <p:spPr>
          <a:xfrm>
            <a:off x="1714500" y="8212538"/>
            <a:ext cx="3429000" cy="871008"/>
          </a:xfrm>
          <a:prstGeom prst="rect">
            <a:avLst/>
          </a:prstGeom>
        </p:spPr>
        <p:txBody>
          <a:bodyPr>
            <a:spAutoFit/>
          </a:bodyPr>
          <a:lstStyle/>
          <a:p>
            <a:pPr lvl="0" algn="ctr">
              <a:lnSpc>
                <a:spcPct val="115000"/>
              </a:lnSpc>
              <a:tabLst>
                <a:tab pos="2970530" algn="l"/>
              </a:tabLst>
            </a:pPr>
            <a:r>
              <a:rPr lang="pl-PL" sz="1100" dirty="0">
                <a:solidFill>
                  <a:prstClr val="black"/>
                </a:solidFill>
                <a:latin typeface="Times New Roman"/>
                <a:ea typeface="Calibri"/>
                <a:cs typeface="Times New Roman"/>
              </a:rPr>
              <a:t>Powiatowe Centrum Pomocy Rodzinie w Łęcznej</a:t>
            </a:r>
            <a:endParaRPr lang="pl-PL" sz="1100" dirty="0">
              <a:solidFill>
                <a:prstClr val="black"/>
              </a:solidFill>
              <a:latin typeface="Calibri"/>
              <a:ea typeface="Calibri"/>
              <a:cs typeface="Times New Roman"/>
            </a:endParaRPr>
          </a:p>
          <a:p>
            <a:pPr lvl="0" algn="ctr">
              <a:lnSpc>
                <a:spcPct val="115000"/>
              </a:lnSpc>
              <a:tabLst>
                <a:tab pos="2970530" algn="l"/>
              </a:tabLst>
            </a:pPr>
            <a:r>
              <a:rPr lang="pl-PL" sz="1100" dirty="0">
                <a:solidFill>
                  <a:prstClr val="black"/>
                </a:solidFill>
                <a:latin typeface="Times New Roman"/>
                <a:ea typeface="Calibri"/>
                <a:cs typeface="Times New Roman"/>
              </a:rPr>
              <a:t>ul. Staszica 9, 21-010 Łęczna</a:t>
            </a:r>
            <a:endParaRPr lang="pl-PL" sz="1100" dirty="0">
              <a:solidFill>
                <a:prstClr val="black"/>
              </a:solidFill>
              <a:latin typeface="Calibri"/>
              <a:ea typeface="Calibri"/>
              <a:cs typeface="Times New Roman"/>
            </a:endParaRPr>
          </a:p>
          <a:p>
            <a:pPr lvl="0" algn="ctr">
              <a:lnSpc>
                <a:spcPct val="115000"/>
              </a:lnSpc>
              <a:tabLst>
                <a:tab pos="2970530" algn="l"/>
              </a:tabLst>
            </a:pPr>
            <a:r>
              <a:rPr lang="pl-PL" sz="1100" dirty="0">
                <a:solidFill>
                  <a:prstClr val="black"/>
                </a:solidFill>
                <a:latin typeface="Times New Roman"/>
                <a:ea typeface="Calibri"/>
                <a:cs typeface="Times New Roman"/>
              </a:rPr>
              <a:t>tel. (81) 53 15 384 / fax (81) 44 58 801</a:t>
            </a:r>
            <a:endParaRPr lang="pl-PL" sz="1100" dirty="0">
              <a:solidFill>
                <a:prstClr val="black"/>
              </a:solidFill>
              <a:latin typeface="Calibri"/>
              <a:ea typeface="Calibri"/>
              <a:cs typeface="Times New Roman"/>
            </a:endParaRPr>
          </a:p>
          <a:p>
            <a:pPr lvl="0" algn="ctr">
              <a:lnSpc>
                <a:spcPct val="115000"/>
              </a:lnSpc>
              <a:tabLst>
                <a:tab pos="2970530" algn="l"/>
              </a:tabLst>
            </a:pPr>
            <a:r>
              <a:rPr lang="pl-PL" sz="1100" dirty="0">
                <a:solidFill>
                  <a:prstClr val="black"/>
                </a:solidFill>
                <a:latin typeface="Times New Roman"/>
                <a:ea typeface="Calibri"/>
                <a:cs typeface="Times New Roman"/>
                <a:hlinkClick r:id="rId3"/>
              </a:rPr>
              <a:t>www.pcprleczna.pl</a:t>
            </a:r>
            <a:r>
              <a:rPr lang="pl-PL" sz="1100" dirty="0">
                <a:solidFill>
                  <a:prstClr val="black"/>
                </a:solidFill>
                <a:latin typeface="Calibri"/>
                <a:ea typeface="Calibri"/>
                <a:cs typeface="Times New Roman"/>
              </a:rPr>
              <a:t>, </a:t>
            </a:r>
            <a:r>
              <a:rPr lang="pl-PL" sz="1100" dirty="0">
                <a:solidFill>
                  <a:prstClr val="black"/>
                </a:solidFill>
                <a:latin typeface="Times New Roman"/>
                <a:ea typeface="Calibri"/>
                <a:cs typeface="Times New Roman"/>
              </a:rPr>
              <a:t>sekretariat@pcprleczna.pl</a:t>
            </a:r>
            <a:endParaRPr lang="pl-PL" sz="1100" dirty="0">
              <a:solidFill>
                <a:prstClr val="black"/>
              </a:solidFill>
              <a:latin typeface="Calibri"/>
              <a:ea typeface="Calibri"/>
              <a:cs typeface="Times New Roman"/>
            </a:endParaRPr>
          </a:p>
        </p:txBody>
      </p:sp>
      <p:pic>
        <p:nvPicPr>
          <p:cNvPr id="30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45224" y="8218888"/>
            <a:ext cx="871537" cy="90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604187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60648" y="2051720"/>
            <a:ext cx="6408712" cy="646331"/>
          </a:xfrm>
          <a:prstGeom prst="rect">
            <a:avLst/>
          </a:prstGeom>
        </p:spPr>
        <p:txBody>
          <a:bodyPr wrap="square">
            <a:spAutoFit/>
          </a:bodyPr>
          <a:lstStyle/>
          <a:p>
            <a:pPr lvl="0"/>
            <a:r>
              <a:rPr lang="pl-PL" sz="1200" b="1" dirty="0">
                <a:solidFill>
                  <a:prstClr val="black"/>
                </a:solidFill>
                <a:latin typeface="Times New Roman" panose="02020603050405020304" pitchFamily="18" charset="0"/>
                <a:cs typeface="Times New Roman" panose="02020603050405020304" pitchFamily="18" charset="0"/>
              </a:rPr>
              <a:t> </a:t>
            </a:r>
          </a:p>
          <a:p>
            <a:pPr lvl="0"/>
            <a:r>
              <a:rPr lang="pl-PL" sz="1200" b="1" i="1" dirty="0">
                <a:solidFill>
                  <a:prstClr val="black"/>
                </a:solidFill>
                <a:latin typeface="Times New Roman" panose="02020603050405020304" pitchFamily="18" charset="0"/>
                <a:cs typeface="Times New Roman" panose="02020603050405020304" pitchFamily="18" charset="0"/>
              </a:rPr>
              <a:t> </a:t>
            </a:r>
            <a:endParaRPr lang="pl-PL" sz="1200" b="1" dirty="0">
              <a:solidFill>
                <a:prstClr val="black"/>
              </a:solidFill>
              <a:latin typeface="Times New Roman" panose="02020603050405020304" pitchFamily="18" charset="0"/>
              <a:cs typeface="Times New Roman" panose="02020603050405020304" pitchFamily="18" charset="0"/>
            </a:endParaRPr>
          </a:p>
          <a:p>
            <a:pPr lvl="0"/>
            <a:r>
              <a:rPr lang="pl-PL" sz="1200" b="1" i="1" dirty="0">
                <a:solidFill>
                  <a:prstClr val="black"/>
                </a:solidFill>
                <a:latin typeface="Times New Roman" panose="02020603050405020304" pitchFamily="18" charset="0"/>
                <a:cs typeface="Times New Roman" panose="02020603050405020304" pitchFamily="18" charset="0"/>
              </a:rPr>
              <a:t> </a:t>
            </a:r>
            <a:endParaRPr lang="pl-PL" sz="1200" b="1" dirty="0">
              <a:solidFill>
                <a:prstClr val="black"/>
              </a:solidFill>
              <a:latin typeface="Times New Roman" panose="02020603050405020304" pitchFamily="18" charset="0"/>
              <a:cs typeface="Times New Roman" panose="02020603050405020304" pitchFamily="18" charset="0"/>
            </a:endParaRPr>
          </a:p>
        </p:txBody>
      </p:sp>
      <p:cxnSp>
        <p:nvCxnSpPr>
          <p:cNvPr id="4" name="Łącznik prostoliniowy 3"/>
          <p:cNvCxnSpPr/>
          <p:nvPr/>
        </p:nvCxnSpPr>
        <p:spPr>
          <a:xfrm>
            <a:off x="116632" y="8172400"/>
            <a:ext cx="6741368"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672" y="8212538"/>
            <a:ext cx="981075"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Prostokąt 7"/>
          <p:cNvSpPr/>
          <p:nvPr/>
        </p:nvSpPr>
        <p:spPr>
          <a:xfrm>
            <a:off x="1714500" y="8212538"/>
            <a:ext cx="3429000" cy="871008"/>
          </a:xfrm>
          <a:prstGeom prst="rect">
            <a:avLst/>
          </a:prstGeom>
        </p:spPr>
        <p:txBody>
          <a:bodyPr>
            <a:spAutoFit/>
          </a:bodyPr>
          <a:lstStyle/>
          <a:p>
            <a:pPr lvl="0" algn="ctr">
              <a:lnSpc>
                <a:spcPct val="115000"/>
              </a:lnSpc>
              <a:tabLst>
                <a:tab pos="2970530" algn="l"/>
              </a:tabLst>
            </a:pPr>
            <a:r>
              <a:rPr lang="pl-PL" sz="1100" dirty="0">
                <a:solidFill>
                  <a:prstClr val="black"/>
                </a:solidFill>
                <a:latin typeface="Times New Roman"/>
                <a:ea typeface="Calibri"/>
                <a:cs typeface="Times New Roman"/>
              </a:rPr>
              <a:t>Powiatowe Centrum Pomocy Rodzinie w Łęcznej</a:t>
            </a:r>
            <a:endParaRPr lang="pl-PL" sz="1100" dirty="0">
              <a:solidFill>
                <a:prstClr val="black"/>
              </a:solidFill>
              <a:latin typeface="Calibri"/>
              <a:ea typeface="Calibri"/>
              <a:cs typeface="Times New Roman"/>
            </a:endParaRPr>
          </a:p>
          <a:p>
            <a:pPr lvl="0" algn="ctr">
              <a:lnSpc>
                <a:spcPct val="115000"/>
              </a:lnSpc>
              <a:tabLst>
                <a:tab pos="2970530" algn="l"/>
              </a:tabLst>
            </a:pPr>
            <a:r>
              <a:rPr lang="pl-PL" sz="1100" dirty="0">
                <a:solidFill>
                  <a:prstClr val="black"/>
                </a:solidFill>
                <a:latin typeface="Times New Roman"/>
                <a:ea typeface="Calibri"/>
                <a:cs typeface="Times New Roman"/>
              </a:rPr>
              <a:t>ul. Staszica 9, 21-010 Łęczna</a:t>
            </a:r>
            <a:endParaRPr lang="pl-PL" sz="1100" dirty="0">
              <a:solidFill>
                <a:prstClr val="black"/>
              </a:solidFill>
              <a:latin typeface="Calibri"/>
              <a:ea typeface="Calibri"/>
              <a:cs typeface="Times New Roman"/>
            </a:endParaRPr>
          </a:p>
          <a:p>
            <a:pPr lvl="0" algn="ctr">
              <a:lnSpc>
                <a:spcPct val="115000"/>
              </a:lnSpc>
              <a:tabLst>
                <a:tab pos="2970530" algn="l"/>
              </a:tabLst>
            </a:pPr>
            <a:r>
              <a:rPr lang="pl-PL" sz="1100" dirty="0">
                <a:solidFill>
                  <a:prstClr val="black"/>
                </a:solidFill>
                <a:latin typeface="Times New Roman"/>
                <a:ea typeface="Calibri"/>
                <a:cs typeface="Times New Roman"/>
              </a:rPr>
              <a:t>tel. (81) 53 15 384 / fax (81) 44 58 801</a:t>
            </a:r>
            <a:endParaRPr lang="pl-PL" sz="1100" dirty="0">
              <a:solidFill>
                <a:prstClr val="black"/>
              </a:solidFill>
              <a:latin typeface="Calibri"/>
              <a:ea typeface="Calibri"/>
              <a:cs typeface="Times New Roman"/>
            </a:endParaRPr>
          </a:p>
          <a:p>
            <a:pPr lvl="0" algn="ctr">
              <a:lnSpc>
                <a:spcPct val="115000"/>
              </a:lnSpc>
              <a:tabLst>
                <a:tab pos="2970530" algn="l"/>
              </a:tabLst>
            </a:pPr>
            <a:r>
              <a:rPr lang="pl-PL" sz="1100" dirty="0">
                <a:solidFill>
                  <a:prstClr val="black"/>
                </a:solidFill>
                <a:latin typeface="Times New Roman"/>
                <a:ea typeface="Calibri"/>
                <a:cs typeface="Times New Roman"/>
                <a:hlinkClick r:id="rId3"/>
              </a:rPr>
              <a:t>www.pcprleczna.pl</a:t>
            </a:r>
            <a:r>
              <a:rPr lang="pl-PL" sz="1100" dirty="0">
                <a:solidFill>
                  <a:prstClr val="black"/>
                </a:solidFill>
                <a:latin typeface="Calibri"/>
                <a:ea typeface="Calibri"/>
                <a:cs typeface="Times New Roman"/>
              </a:rPr>
              <a:t>, </a:t>
            </a:r>
            <a:r>
              <a:rPr lang="pl-PL" sz="1100" dirty="0">
                <a:solidFill>
                  <a:prstClr val="black"/>
                </a:solidFill>
                <a:latin typeface="Times New Roman"/>
                <a:ea typeface="Calibri"/>
                <a:cs typeface="Times New Roman"/>
              </a:rPr>
              <a:t>sekretariat@pcprleczna.pl</a:t>
            </a:r>
            <a:endParaRPr lang="pl-PL" sz="1100" dirty="0">
              <a:solidFill>
                <a:prstClr val="black"/>
              </a:solidFill>
              <a:latin typeface="Calibri"/>
              <a:ea typeface="Calibri"/>
              <a:cs typeface="Times New Roman"/>
            </a:endParaRPr>
          </a:p>
        </p:txBody>
      </p:sp>
      <p:pic>
        <p:nvPicPr>
          <p:cNvPr id="30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45224" y="8218888"/>
            <a:ext cx="871537" cy="90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2960" y="695739"/>
            <a:ext cx="6408712" cy="838780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07752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1262" y="1929846"/>
            <a:ext cx="6216650" cy="6048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632" y="8172400"/>
            <a:ext cx="981075"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61248" y="8172400"/>
            <a:ext cx="871537" cy="90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Prostokąt 1"/>
          <p:cNvSpPr/>
          <p:nvPr/>
        </p:nvSpPr>
        <p:spPr>
          <a:xfrm>
            <a:off x="1429361" y="8172400"/>
            <a:ext cx="3429000" cy="871008"/>
          </a:xfrm>
          <a:prstGeom prst="rect">
            <a:avLst/>
          </a:prstGeom>
          <a:ln>
            <a:solidFill>
              <a:srgbClr val="00B0F0"/>
            </a:solidFill>
          </a:ln>
        </p:spPr>
        <p:txBody>
          <a:bodyPr>
            <a:spAutoFit/>
          </a:bodyPr>
          <a:lstStyle/>
          <a:p>
            <a:pPr lvl="0" algn="ctr">
              <a:lnSpc>
                <a:spcPct val="115000"/>
              </a:lnSpc>
              <a:tabLst>
                <a:tab pos="2970530" algn="l"/>
              </a:tabLst>
            </a:pPr>
            <a:r>
              <a:rPr lang="pl-PL" sz="1100" dirty="0">
                <a:solidFill>
                  <a:prstClr val="black"/>
                </a:solidFill>
                <a:latin typeface="Times New Roman"/>
                <a:ea typeface="Calibri"/>
                <a:cs typeface="Times New Roman"/>
              </a:rPr>
              <a:t>Powiatowe Centrum Pomocy Rodzinie w Łęcznej</a:t>
            </a:r>
            <a:endParaRPr lang="pl-PL" sz="1100" dirty="0">
              <a:solidFill>
                <a:prstClr val="black"/>
              </a:solidFill>
              <a:latin typeface="Calibri"/>
              <a:ea typeface="Calibri"/>
              <a:cs typeface="Times New Roman"/>
            </a:endParaRPr>
          </a:p>
          <a:p>
            <a:pPr lvl="0" algn="ctr">
              <a:lnSpc>
                <a:spcPct val="115000"/>
              </a:lnSpc>
              <a:tabLst>
                <a:tab pos="2970530" algn="l"/>
              </a:tabLst>
            </a:pPr>
            <a:r>
              <a:rPr lang="pl-PL" sz="1100" dirty="0">
                <a:solidFill>
                  <a:prstClr val="black"/>
                </a:solidFill>
                <a:latin typeface="Times New Roman"/>
                <a:ea typeface="Calibri"/>
                <a:cs typeface="Times New Roman"/>
              </a:rPr>
              <a:t>ul. Staszica 9, 21-010 Łęczna</a:t>
            </a:r>
            <a:endParaRPr lang="pl-PL" sz="1100" dirty="0">
              <a:solidFill>
                <a:prstClr val="black"/>
              </a:solidFill>
              <a:latin typeface="Calibri"/>
              <a:ea typeface="Calibri"/>
              <a:cs typeface="Times New Roman"/>
            </a:endParaRPr>
          </a:p>
          <a:p>
            <a:pPr lvl="0" algn="ctr">
              <a:lnSpc>
                <a:spcPct val="115000"/>
              </a:lnSpc>
              <a:tabLst>
                <a:tab pos="2970530" algn="l"/>
              </a:tabLst>
            </a:pPr>
            <a:r>
              <a:rPr lang="pl-PL" sz="1100" dirty="0">
                <a:solidFill>
                  <a:prstClr val="black"/>
                </a:solidFill>
                <a:latin typeface="Times New Roman"/>
                <a:ea typeface="Calibri"/>
                <a:cs typeface="Times New Roman"/>
              </a:rPr>
              <a:t>tel. (81) 53 15 384 / fax (81) 44 58 801</a:t>
            </a:r>
            <a:endParaRPr lang="pl-PL" sz="1100" dirty="0">
              <a:solidFill>
                <a:prstClr val="black"/>
              </a:solidFill>
              <a:latin typeface="Calibri"/>
              <a:ea typeface="Calibri"/>
              <a:cs typeface="Times New Roman"/>
            </a:endParaRPr>
          </a:p>
          <a:p>
            <a:pPr lvl="0" algn="ctr">
              <a:lnSpc>
                <a:spcPct val="115000"/>
              </a:lnSpc>
              <a:tabLst>
                <a:tab pos="2970530" algn="l"/>
              </a:tabLst>
            </a:pPr>
            <a:r>
              <a:rPr lang="pl-PL" sz="1100" dirty="0">
                <a:solidFill>
                  <a:prstClr val="black"/>
                </a:solidFill>
                <a:latin typeface="Times New Roman"/>
                <a:ea typeface="Calibri"/>
                <a:cs typeface="Times New Roman"/>
                <a:hlinkClick r:id="rId5"/>
              </a:rPr>
              <a:t>www.pcprleczna.pl</a:t>
            </a:r>
            <a:r>
              <a:rPr lang="pl-PL" sz="1100" dirty="0">
                <a:solidFill>
                  <a:prstClr val="black"/>
                </a:solidFill>
                <a:latin typeface="Calibri"/>
                <a:ea typeface="Calibri"/>
                <a:cs typeface="Times New Roman"/>
              </a:rPr>
              <a:t>, </a:t>
            </a:r>
            <a:r>
              <a:rPr lang="pl-PL" sz="1100" dirty="0">
                <a:solidFill>
                  <a:prstClr val="black"/>
                </a:solidFill>
                <a:latin typeface="Times New Roman"/>
                <a:ea typeface="Calibri"/>
                <a:cs typeface="Times New Roman"/>
              </a:rPr>
              <a:t>sekretariat@pcprleczna.pl</a:t>
            </a:r>
            <a:endParaRPr lang="pl-PL" sz="1100" dirty="0">
              <a:solidFill>
                <a:prstClr val="black"/>
              </a:solidFill>
              <a:latin typeface="Calibri"/>
              <a:ea typeface="Calibri"/>
              <a:cs typeface="Times New Roman"/>
            </a:endParaRPr>
          </a:p>
        </p:txBody>
      </p:sp>
      <p:cxnSp>
        <p:nvCxnSpPr>
          <p:cNvPr id="4" name="Łącznik prostoliniowy 3"/>
          <p:cNvCxnSpPr/>
          <p:nvPr/>
        </p:nvCxnSpPr>
        <p:spPr>
          <a:xfrm flipV="1">
            <a:off x="35536" y="8092459"/>
            <a:ext cx="6741368" cy="1"/>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0716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8640" y="1160483"/>
            <a:ext cx="6480720" cy="6984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8640" y="8164309"/>
            <a:ext cx="981075"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2550" y="8145259"/>
            <a:ext cx="2951163" cy="877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7823" y="8217586"/>
            <a:ext cx="871537" cy="90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Łącznik prostoliniowy 3"/>
          <p:cNvCxnSpPr/>
          <p:nvPr/>
        </p:nvCxnSpPr>
        <p:spPr>
          <a:xfrm>
            <a:off x="0" y="8145259"/>
            <a:ext cx="6858000"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6221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632" y="8172400"/>
            <a:ext cx="981075"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0808" y="8172400"/>
            <a:ext cx="2951163" cy="877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17232" y="8160493"/>
            <a:ext cx="871537" cy="90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Łącznik prostoliniowy 2"/>
          <p:cNvCxnSpPr/>
          <p:nvPr/>
        </p:nvCxnSpPr>
        <p:spPr>
          <a:xfrm>
            <a:off x="0" y="8096250"/>
            <a:ext cx="6858000"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pic>
        <p:nvPicPr>
          <p:cNvPr id="4101"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88639" y="1046163"/>
            <a:ext cx="6480721" cy="7050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0561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493" y="755576"/>
            <a:ext cx="6408712" cy="8250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1556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8640" y="467544"/>
            <a:ext cx="6480720" cy="7354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8640" y="8172400"/>
            <a:ext cx="981075"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44824" y="8184341"/>
            <a:ext cx="2951163" cy="877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7823" y="8192873"/>
            <a:ext cx="871537" cy="90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Łącznik prostoliniowy 2"/>
          <p:cNvCxnSpPr/>
          <p:nvPr/>
        </p:nvCxnSpPr>
        <p:spPr>
          <a:xfrm>
            <a:off x="0" y="8100392"/>
            <a:ext cx="6858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88102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ształt fali">
  <a:themeElements>
    <a:clrScheme name="Kształt fal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Kształt fal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ształt fal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259</TotalTime>
  <Words>421</Words>
  <Application>Microsoft Office PowerPoint</Application>
  <PresentationFormat>Pokaz na ekranie (4:3)</PresentationFormat>
  <Paragraphs>52</Paragraphs>
  <Slides>14</Slides>
  <Notes>1</Notes>
  <HiddenSlides>0</HiddenSlides>
  <MMClips>0</MMClips>
  <ScaleCrop>false</ScaleCrop>
  <HeadingPairs>
    <vt:vector size="4" baseType="variant">
      <vt:variant>
        <vt:lpstr>Motyw</vt:lpstr>
      </vt:variant>
      <vt:variant>
        <vt:i4>1</vt:i4>
      </vt:variant>
      <vt:variant>
        <vt:lpstr>Tytuły slajdów</vt:lpstr>
      </vt:variant>
      <vt:variant>
        <vt:i4>14</vt:i4>
      </vt:variant>
    </vt:vector>
  </HeadingPairs>
  <TitlesOfParts>
    <vt:vector size="15" baseType="lpstr">
      <vt:lpstr>Kształt fali</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Monika Chmiel</dc:creator>
  <cp:lastModifiedBy>Monika Chmiel</cp:lastModifiedBy>
  <cp:revision>23</cp:revision>
  <cp:lastPrinted>2021-12-03T08:21:17Z</cp:lastPrinted>
  <dcterms:created xsi:type="dcterms:W3CDTF">2021-10-11T12:26:09Z</dcterms:created>
  <dcterms:modified xsi:type="dcterms:W3CDTF">2021-12-03T11:39:02Z</dcterms:modified>
</cp:coreProperties>
</file>